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7" r:id="rId3"/>
    <p:sldId id="257" r:id="rId4"/>
    <p:sldId id="308" r:id="rId5"/>
    <p:sldId id="309" r:id="rId6"/>
    <p:sldId id="310" r:id="rId7"/>
    <p:sldId id="311" r:id="rId8"/>
    <p:sldId id="312" r:id="rId9"/>
    <p:sldId id="281" r:id="rId10"/>
    <p:sldId id="313" r:id="rId11"/>
    <p:sldId id="282" r:id="rId12"/>
    <p:sldId id="347" r:id="rId13"/>
    <p:sldId id="348" r:id="rId14"/>
    <p:sldId id="268" r:id="rId15"/>
    <p:sldId id="314" r:id="rId16"/>
    <p:sldId id="315" r:id="rId17"/>
    <p:sldId id="316" r:id="rId18"/>
    <p:sldId id="317" r:id="rId19"/>
    <p:sldId id="328" r:id="rId20"/>
    <p:sldId id="319" r:id="rId21"/>
    <p:sldId id="320" r:id="rId22"/>
    <p:sldId id="321" r:id="rId23"/>
    <p:sldId id="322" r:id="rId24"/>
    <p:sldId id="323" r:id="rId25"/>
    <p:sldId id="324" r:id="rId26"/>
    <p:sldId id="325" r:id="rId27"/>
    <p:sldId id="326" r:id="rId28"/>
    <p:sldId id="327" r:id="rId29"/>
    <p:sldId id="329" r:id="rId30"/>
    <p:sldId id="330" r:id="rId31"/>
    <p:sldId id="331" r:id="rId32"/>
    <p:sldId id="332" r:id="rId33"/>
    <p:sldId id="333" r:id="rId34"/>
    <p:sldId id="334" r:id="rId35"/>
    <p:sldId id="335" r:id="rId36"/>
    <p:sldId id="336" r:id="rId37"/>
    <p:sldId id="337" r:id="rId38"/>
    <p:sldId id="338" r:id="rId39"/>
    <p:sldId id="339" r:id="rId40"/>
    <p:sldId id="340" r:id="rId41"/>
    <p:sldId id="341" r:id="rId42"/>
    <p:sldId id="342" r:id="rId43"/>
    <p:sldId id="343" r:id="rId44"/>
    <p:sldId id="344" r:id="rId45"/>
    <p:sldId id="345" r:id="rId46"/>
    <p:sldId id="346" r:id="rId47"/>
    <p:sldId id="280" r:id="rId4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548" autoAdjust="0"/>
    <p:restoredTop sz="94660"/>
  </p:normalViewPr>
  <p:slideViewPr>
    <p:cSldViewPr snapToGrid="0">
      <p:cViewPr>
        <p:scale>
          <a:sx n="78" d="100"/>
          <a:sy n="78" d="100"/>
        </p:scale>
        <p:origin x="-686" y="-52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E90C439-7561-D872-4C0B-085203F1533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xmlns="" id="{1BCABF94-6B75-EC0A-398F-4A225E5DFA1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xmlns="" id="{3494CD30-0637-114E-9C8A-503217BD1BB5}"/>
              </a:ext>
            </a:extLst>
          </p:cNvPr>
          <p:cNvSpPr>
            <a:spLocks noGrp="1"/>
          </p:cNvSpPr>
          <p:nvPr>
            <p:ph type="dt" sz="half" idx="10"/>
          </p:nvPr>
        </p:nvSpPr>
        <p:spPr/>
        <p:txBody>
          <a:bodyPr/>
          <a:lstStyle/>
          <a:p>
            <a:fld id="{A2EAC035-B6B8-4A26-9262-14CC58B9C04B}" type="datetimeFigureOut">
              <a:rPr lang="en-IN" smtClean="0"/>
              <a:t>03-08-2023</a:t>
            </a:fld>
            <a:endParaRPr lang="en-IN"/>
          </a:p>
        </p:txBody>
      </p:sp>
      <p:sp>
        <p:nvSpPr>
          <p:cNvPr id="5" name="Footer Placeholder 4">
            <a:extLst>
              <a:ext uri="{FF2B5EF4-FFF2-40B4-BE49-F238E27FC236}">
                <a16:creationId xmlns:a16="http://schemas.microsoft.com/office/drawing/2014/main" xmlns="" id="{20F9DD38-4B0A-15CF-86E9-F8CB34A2C39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C7C84CC3-EBE9-7E16-FC3E-E83916312FE6}"/>
              </a:ext>
            </a:extLst>
          </p:cNvPr>
          <p:cNvSpPr>
            <a:spLocks noGrp="1"/>
          </p:cNvSpPr>
          <p:nvPr>
            <p:ph type="sldNum" sz="quarter" idx="12"/>
          </p:nvPr>
        </p:nvSpPr>
        <p:spPr/>
        <p:txBody>
          <a:bodyPr/>
          <a:lstStyle/>
          <a:p>
            <a:fld id="{FEBAA677-6C5B-480D-8A24-33B5BA5EA559}" type="slidenum">
              <a:rPr lang="en-IN" smtClean="0"/>
              <a:t>‹#›</a:t>
            </a:fld>
            <a:endParaRPr lang="en-IN"/>
          </a:p>
        </p:txBody>
      </p:sp>
    </p:spTree>
    <p:extLst>
      <p:ext uri="{BB962C8B-B14F-4D97-AF65-F5344CB8AC3E}">
        <p14:creationId xmlns:p14="http://schemas.microsoft.com/office/powerpoint/2010/main" val="6641192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8181F4C-549F-78DB-67CE-3BB8584BCECD}"/>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xmlns="" id="{0622BE7D-DAF7-F1CC-BB59-E44680B42DB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49688613-8C61-205C-EB9F-6E6A89040B1E}"/>
              </a:ext>
            </a:extLst>
          </p:cNvPr>
          <p:cNvSpPr>
            <a:spLocks noGrp="1"/>
          </p:cNvSpPr>
          <p:nvPr>
            <p:ph type="dt" sz="half" idx="10"/>
          </p:nvPr>
        </p:nvSpPr>
        <p:spPr/>
        <p:txBody>
          <a:bodyPr/>
          <a:lstStyle/>
          <a:p>
            <a:fld id="{A2EAC035-B6B8-4A26-9262-14CC58B9C04B}" type="datetimeFigureOut">
              <a:rPr lang="en-IN" smtClean="0"/>
              <a:t>03-08-2023</a:t>
            </a:fld>
            <a:endParaRPr lang="en-IN"/>
          </a:p>
        </p:txBody>
      </p:sp>
      <p:sp>
        <p:nvSpPr>
          <p:cNvPr id="5" name="Footer Placeholder 4">
            <a:extLst>
              <a:ext uri="{FF2B5EF4-FFF2-40B4-BE49-F238E27FC236}">
                <a16:creationId xmlns:a16="http://schemas.microsoft.com/office/drawing/2014/main" xmlns="" id="{688F2999-E48F-3BCB-CDFF-486C3C8C8C6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68121C83-8AAB-FDBD-39EA-52DECC563585}"/>
              </a:ext>
            </a:extLst>
          </p:cNvPr>
          <p:cNvSpPr>
            <a:spLocks noGrp="1"/>
          </p:cNvSpPr>
          <p:nvPr>
            <p:ph type="sldNum" sz="quarter" idx="12"/>
          </p:nvPr>
        </p:nvSpPr>
        <p:spPr/>
        <p:txBody>
          <a:bodyPr/>
          <a:lstStyle/>
          <a:p>
            <a:fld id="{FEBAA677-6C5B-480D-8A24-33B5BA5EA559}" type="slidenum">
              <a:rPr lang="en-IN" smtClean="0"/>
              <a:t>‹#›</a:t>
            </a:fld>
            <a:endParaRPr lang="en-IN"/>
          </a:p>
        </p:txBody>
      </p:sp>
    </p:spTree>
    <p:extLst>
      <p:ext uri="{BB962C8B-B14F-4D97-AF65-F5344CB8AC3E}">
        <p14:creationId xmlns:p14="http://schemas.microsoft.com/office/powerpoint/2010/main" val="3487502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A5C691DE-BB97-5A8E-C7BE-1A80DE249D3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xmlns="" id="{516EE551-277E-BB88-A0F3-6E587136B6C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1777317B-CD99-AD09-11A7-6D2D116C43B1}"/>
              </a:ext>
            </a:extLst>
          </p:cNvPr>
          <p:cNvSpPr>
            <a:spLocks noGrp="1"/>
          </p:cNvSpPr>
          <p:nvPr>
            <p:ph type="dt" sz="half" idx="10"/>
          </p:nvPr>
        </p:nvSpPr>
        <p:spPr/>
        <p:txBody>
          <a:bodyPr/>
          <a:lstStyle/>
          <a:p>
            <a:fld id="{A2EAC035-B6B8-4A26-9262-14CC58B9C04B}" type="datetimeFigureOut">
              <a:rPr lang="en-IN" smtClean="0"/>
              <a:t>03-08-2023</a:t>
            </a:fld>
            <a:endParaRPr lang="en-IN"/>
          </a:p>
        </p:txBody>
      </p:sp>
      <p:sp>
        <p:nvSpPr>
          <p:cNvPr id="5" name="Footer Placeholder 4">
            <a:extLst>
              <a:ext uri="{FF2B5EF4-FFF2-40B4-BE49-F238E27FC236}">
                <a16:creationId xmlns:a16="http://schemas.microsoft.com/office/drawing/2014/main" xmlns="" id="{624BBACC-DF9F-2749-21B4-BA1C9B5DD25A}"/>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0A9B1129-C1F0-2D71-8C92-AC42AB21B0A7}"/>
              </a:ext>
            </a:extLst>
          </p:cNvPr>
          <p:cNvSpPr>
            <a:spLocks noGrp="1"/>
          </p:cNvSpPr>
          <p:nvPr>
            <p:ph type="sldNum" sz="quarter" idx="12"/>
          </p:nvPr>
        </p:nvSpPr>
        <p:spPr/>
        <p:txBody>
          <a:bodyPr/>
          <a:lstStyle/>
          <a:p>
            <a:fld id="{FEBAA677-6C5B-480D-8A24-33B5BA5EA559}" type="slidenum">
              <a:rPr lang="en-IN" smtClean="0"/>
              <a:t>‹#›</a:t>
            </a:fld>
            <a:endParaRPr lang="en-IN"/>
          </a:p>
        </p:txBody>
      </p:sp>
    </p:spTree>
    <p:extLst>
      <p:ext uri="{BB962C8B-B14F-4D97-AF65-F5344CB8AC3E}">
        <p14:creationId xmlns:p14="http://schemas.microsoft.com/office/powerpoint/2010/main" val="8373862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764458F-4782-8839-D5E1-BE95028B7873}"/>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xmlns="" id="{5CC153C6-1162-9BA5-F123-D7C6D95A540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1E7A34CC-7712-0D8C-9E46-2E190C98715F}"/>
              </a:ext>
            </a:extLst>
          </p:cNvPr>
          <p:cNvSpPr>
            <a:spLocks noGrp="1"/>
          </p:cNvSpPr>
          <p:nvPr>
            <p:ph type="dt" sz="half" idx="10"/>
          </p:nvPr>
        </p:nvSpPr>
        <p:spPr/>
        <p:txBody>
          <a:bodyPr/>
          <a:lstStyle/>
          <a:p>
            <a:fld id="{A2EAC035-B6B8-4A26-9262-14CC58B9C04B}" type="datetimeFigureOut">
              <a:rPr lang="en-IN" smtClean="0"/>
              <a:t>03-08-2023</a:t>
            </a:fld>
            <a:endParaRPr lang="en-IN"/>
          </a:p>
        </p:txBody>
      </p:sp>
      <p:sp>
        <p:nvSpPr>
          <p:cNvPr id="5" name="Footer Placeholder 4">
            <a:extLst>
              <a:ext uri="{FF2B5EF4-FFF2-40B4-BE49-F238E27FC236}">
                <a16:creationId xmlns:a16="http://schemas.microsoft.com/office/drawing/2014/main" xmlns="" id="{8BF7A4B4-F26C-C1D3-E330-ABFE2D89E8AA}"/>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E601D753-6471-8044-B952-51560ACC8E8F}"/>
              </a:ext>
            </a:extLst>
          </p:cNvPr>
          <p:cNvSpPr>
            <a:spLocks noGrp="1"/>
          </p:cNvSpPr>
          <p:nvPr>
            <p:ph type="sldNum" sz="quarter" idx="12"/>
          </p:nvPr>
        </p:nvSpPr>
        <p:spPr/>
        <p:txBody>
          <a:bodyPr/>
          <a:lstStyle/>
          <a:p>
            <a:fld id="{FEBAA677-6C5B-480D-8A24-33B5BA5EA559}" type="slidenum">
              <a:rPr lang="en-IN" smtClean="0"/>
              <a:t>‹#›</a:t>
            </a:fld>
            <a:endParaRPr lang="en-IN"/>
          </a:p>
        </p:txBody>
      </p:sp>
    </p:spTree>
    <p:extLst>
      <p:ext uri="{BB962C8B-B14F-4D97-AF65-F5344CB8AC3E}">
        <p14:creationId xmlns:p14="http://schemas.microsoft.com/office/powerpoint/2010/main" val="10693337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643919C-E4CA-0329-A32F-DB74CD0AB68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xmlns="" id="{C8404A60-66FE-A893-5C0D-88F0CCC5D42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546C725D-C48B-8DD4-28FF-93A4F9B0C63F}"/>
              </a:ext>
            </a:extLst>
          </p:cNvPr>
          <p:cNvSpPr>
            <a:spLocks noGrp="1"/>
          </p:cNvSpPr>
          <p:nvPr>
            <p:ph type="dt" sz="half" idx="10"/>
          </p:nvPr>
        </p:nvSpPr>
        <p:spPr/>
        <p:txBody>
          <a:bodyPr/>
          <a:lstStyle/>
          <a:p>
            <a:fld id="{A2EAC035-B6B8-4A26-9262-14CC58B9C04B}" type="datetimeFigureOut">
              <a:rPr lang="en-IN" smtClean="0"/>
              <a:t>03-08-2023</a:t>
            </a:fld>
            <a:endParaRPr lang="en-IN"/>
          </a:p>
        </p:txBody>
      </p:sp>
      <p:sp>
        <p:nvSpPr>
          <p:cNvPr id="5" name="Footer Placeholder 4">
            <a:extLst>
              <a:ext uri="{FF2B5EF4-FFF2-40B4-BE49-F238E27FC236}">
                <a16:creationId xmlns:a16="http://schemas.microsoft.com/office/drawing/2014/main" xmlns="" id="{08ED4506-2435-E51B-559A-38EF32E5299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907DB14F-8DD3-D46A-B557-623C4048052F}"/>
              </a:ext>
            </a:extLst>
          </p:cNvPr>
          <p:cNvSpPr>
            <a:spLocks noGrp="1"/>
          </p:cNvSpPr>
          <p:nvPr>
            <p:ph type="sldNum" sz="quarter" idx="12"/>
          </p:nvPr>
        </p:nvSpPr>
        <p:spPr/>
        <p:txBody>
          <a:bodyPr/>
          <a:lstStyle/>
          <a:p>
            <a:fld id="{FEBAA677-6C5B-480D-8A24-33B5BA5EA559}" type="slidenum">
              <a:rPr lang="en-IN" smtClean="0"/>
              <a:t>‹#›</a:t>
            </a:fld>
            <a:endParaRPr lang="en-IN"/>
          </a:p>
        </p:txBody>
      </p:sp>
    </p:spTree>
    <p:extLst>
      <p:ext uri="{BB962C8B-B14F-4D97-AF65-F5344CB8AC3E}">
        <p14:creationId xmlns:p14="http://schemas.microsoft.com/office/powerpoint/2010/main" val="1930946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5B40C97-422A-30B3-18BB-1A3FCE27C628}"/>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xmlns="" id="{822975DF-3097-416F-7A39-BEA0CEDCAF2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xmlns="" id="{300C43D4-4985-1C78-D168-AE18F9884A2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xmlns="" id="{D533C89A-A180-CA5D-2DDA-F2D7384CB30A}"/>
              </a:ext>
            </a:extLst>
          </p:cNvPr>
          <p:cNvSpPr>
            <a:spLocks noGrp="1"/>
          </p:cNvSpPr>
          <p:nvPr>
            <p:ph type="dt" sz="half" idx="10"/>
          </p:nvPr>
        </p:nvSpPr>
        <p:spPr/>
        <p:txBody>
          <a:bodyPr/>
          <a:lstStyle/>
          <a:p>
            <a:fld id="{A2EAC035-B6B8-4A26-9262-14CC58B9C04B}" type="datetimeFigureOut">
              <a:rPr lang="en-IN" smtClean="0"/>
              <a:t>03-08-2023</a:t>
            </a:fld>
            <a:endParaRPr lang="en-IN"/>
          </a:p>
        </p:txBody>
      </p:sp>
      <p:sp>
        <p:nvSpPr>
          <p:cNvPr id="6" name="Footer Placeholder 5">
            <a:extLst>
              <a:ext uri="{FF2B5EF4-FFF2-40B4-BE49-F238E27FC236}">
                <a16:creationId xmlns:a16="http://schemas.microsoft.com/office/drawing/2014/main" xmlns="" id="{71662A4B-B03E-49A1-781D-F7DCAF301C2E}"/>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xmlns="" id="{1B75DD80-168A-263C-8AAD-AC8A62E58B51}"/>
              </a:ext>
            </a:extLst>
          </p:cNvPr>
          <p:cNvSpPr>
            <a:spLocks noGrp="1"/>
          </p:cNvSpPr>
          <p:nvPr>
            <p:ph type="sldNum" sz="quarter" idx="12"/>
          </p:nvPr>
        </p:nvSpPr>
        <p:spPr/>
        <p:txBody>
          <a:bodyPr/>
          <a:lstStyle/>
          <a:p>
            <a:fld id="{FEBAA677-6C5B-480D-8A24-33B5BA5EA559}" type="slidenum">
              <a:rPr lang="en-IN" smtClean="0"/>
              <a:t>‹#›</a:t>
            </a:fld>
            <a:endParaRPr lang="en-IN"/>
          </a:p>
        </p:txBody>
      </p:sp>
    </p:spTree>
    <p:extLst>
      <p:ext uri="{BB962C8B-B14F-4D97-AF65-F5344CB8AC3E}">
        <p14:creationId xmlns:p14="http://schemas.microsoft.com/office/powerpoint/2010/main" val="41767841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BECFEC7-7ADE-0F5F-B2D2-870A5B4AAAEF}"/>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xmlns="" id="{D7DB405C-D6B6-CA23-35A8-4A1013DE0B2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C8063882-1611-E67E-2F4C-EFC703D0F96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xmlns="" id="{7EFB1D57-DBDC-FC69-B642-81AAACA1F14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93E0A295-A59A-4BB0-E8E6-7DE344A98A3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xmlns="" id="{25959F61-843B-25A8-B2AA-86EA27F77682}"/>
              </a:ext>
            </a:extLst>
          </p:cNvPr>
          <p:cNvSpPr>
            <a:spLocks noGrp="1"/>
          </p:cNvSpPr>
          <p:nvPr>
            <p:ph type="dt" sz="half" idx="10"/>
          </p:nvPr>
        </p:nvSpPr>
        <p:spPr/>
        <p:txBody>
          <a:bodyPr/>
          <a:lstStyle/>
          <a:p>
            <a:fld id="{A2EAC035-B6B8-4A26-9262-14CC58B9C04B}" type="datetimeFigureOut">
              <a:rPr lang="en-IN" smtClean="0"/>
              <a:t>03-08-2023</a:t>
            </a:fld>
            <a:endParaRPr lang="en-IN"/>
          </a:p>
        </p:txBody>
      </p:sp>
      <p:sp>
        <p:nvSpPr>
          <p:cNvPr id="8" name="Footer Placeholder 7">
            <a:extLst>
              <a:ext uri="{FF2B5EF4-FFF2-40B4-BE49-F238E27FC236}">
                <a16:creationId xmlns:a16="http://schemas.microsoft.com/office/drawing/2014/main" xmlns="" id="{4DD4E5E5-6B9A-7066-5DC6-074B311AAB9E}"/>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xmlns="" id="{8F75CE58-F625-0A96-011C-F7BE5F10E4C0}"/>
              </a:ext>
            </a:extLst>
          </p:cNvPr>
          <p:cNvSpPr>
            <a:spLocks noGrp="1"/>
          </p:cNvSpPr>
          <p:nvPr>
            <p:ph type="sldNum" sz="quarter" idx="12"/>
          </p:nvPr>
        </p:nvSpPr>
        <p:spPr/>
        <p:txBody>
          <a:bodyPr/>
          <a:lstStyle/>
          <a:p>
            <a:fld id="{FEBAA677-6C5B-480D-8A24-33B5BA5EA559}" type="slidenum">
              <a:rPr lang="en-IN" smtClean="0"/>
              <a:t>‹#›</a:t>
            </a:fld>
            <a:endParaRPr lang="en-IN"/>
          </a:p>
        </p:txBody>
      </p:sp>
    </p:spTree>
    <p:extLst>
      <p:ext uri="{BB962C8B-B14F-4D97-AF65-F5344CB8AC3E}">
        <p14:creationId xmlns:p14="http://schemas.microsoft.com/office/powerpoint/2010/main" val="17577347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ACE57C9-F334-A135-3716-E9BA84814869}"/>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xmlns="" id="{B93BE558-91AA-8224-13ED-8624FA90372B}"/>
              </a:ext>
            </a:extLst>
          </p:cNvPr>
          <p:cNvSpPr>
            <a:spLocks noGrp="1"/>
          </p:cNvSpPr>
          <p:nvPr>
            <p:ph type="dt" sz="half" idx="10"/>
          </p:nvPr>
        </p:nvSpPr>
        <p:spPr/>
        <p:txBody>
          <a:bodyPr/>
          <a:lstStyle/>
          <a:p>
            <a:fld id="{A2EAC035-B6B8-4A26-9262-14CC58B9C04B}" type="datetimeFigureOut">
              <a:rPr lang="en-IN" smtClean="0"/>
              <a:t>03-08-2023</a:t>
            </a:fld>
            <a:endParaRPr lang="en-IN"/>
          </a:p>
        </p:txBody>
      </p:sp>
      <p:sp>
        <p:nvSpPr>
          <p:cNvPr id="4" name="Footer Placeholder 3">
            <a:extLst>
              <a:ext uri="{FF2B5EF4-FFF2-40B4-BE49-F238E27FC236}">
                <a16:creationId xmlns:a16="http://schemas.microsoft.com/office/drawing/2014/main" xmlns="" id="{F95B5A2F-248E-70B5-2DB9-865287796FCE}"/>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xmlns="" id="{9ABEB7F3-D93A-AAA0-727F-B367C09E182F}"/>
              </a:ext>
            </a:extLst>
          </p:cNvPr>
          <p:cNvSpPr>
            <a:spLocks noGrp="1"/>
          </p:cNvSpPr>
          <p:nvPr>
            <p:ph type="sldNum" sz="quarter" idx="12"/>
          </p:nvPr>
        </p:nvSpPr>
        <p:spPr/>
        <p:txBody>
          <a:bodyPr/>
          <a:lstStyle/>
          <a:p>
            <a:fld id="{FEBAA677-6C5B-480D-8A24-33B5BA5EA559}" type="slidenum">
              <a:rPr lang="en-IN" smtClean="0"/>
              <a:t>‹#›</a:t>
            </a:fld>
            <a:endParaRPr lang="en-IN"/>
          </a:p>
        </p:txBody>
      </p:sp>
    </p:spTree>
    <p:extLst>
      <p:ext uri="{BB962C8B-B14F-4D97-AF65-F5344CB8AC3E}">
        <p14:creationId xmlns:p14="http://schemas.microsoft.com/office/powerpoint/2010/main" val="16802845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AD8E05AC-4C32-ABA5-093A-E3C7ADE5E8DE}"/>
              </a:ext>
            </a:extLst>
          </p:cNvPr>
          <p:cNvSpPr>
            <a:spLocks noGrp="1"/>
          </p:cNvSpPr>
          <p:nvPr>
            <p:ph type="dt" sz="half" idx="10"/>
          </p:nvPr>
        </p:nvSpPr>
        <p:spPr/>
        <p:txBody>
          <a:bodyPr/>
          <a:lstStyle/>
          <a:p>
            <a:fld id="{A2EAC035-B6B8-4A26-9262-14CC58B9C04B}" type="datetimeFigureOut">
              <a:rPr lang="en-IN" smtClean="0"/>
              <a:t>03-08-2023</a:t>
            </a:fld>
            <a:endParaRPr lang="en-IN"/>
          </a:p>
        </p:txBody>
      </p:sp>
      <p:sp>
        <p:nvSpPr>
          <p:cNvPr id="3" name="Footer Placeholder 2">
            <a:extLst>
              <a:ext uri="{FF2B5EF4-FFF2-40B4-BE49-F238E27FC236}">
                <a16:creationId xmlns:a16="http://schemas.microsoft.com/office/drawing/2014/main" xmlns="" id="{116548EC-36E1-9785-2389-D5C8D80A97E3}"/>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xmlns="" id="{6394F630-D3A2-FEA5-5688-FA85212DBFAC}"/>
              </a:ext>
            </a:extLst>
          </p:cNvPr>
          <p:cNvSpPr>
            <a:spLocks noGrp="1"/>
          </p:cNvSpPr>
          <p:nvPr>
            <p:ph type="sldNum" sz="quarter" idx="12"/>
          </p:nvPr>
        </p:nvSpPr>
        <p:spPr/>
        <p:txBody>
          <a:bodyPr/>
          <a:lstStyle/>
          <a:p>
            <a:fld id="{FEBAA677-6C5B-480D-8A24-33B5BA5EA559}" type="slidenum">
              <a:rPr lang="en-IN" smtClean="0"/>
              <a:t>‹#›</a:t>
            </a:fld>
            <a:endParaRPr lang="en-IN"/>
          </a:p>
        </p:txBody>
      </p:sp>
    </p:spTree>
    <p:extLst>
      <p:ext uri="{BB962C8B-B14F-4D97-AF65-F5344CB8AC3E}">
        <p14:creationId xmlns:p14="http://schemas.microsoft.com/office/powerpoint/2010/main" val="25155141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CDB373C-0C7B-3138-2B71-BE0206BFCC5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xmlns="" id="{F7CFB040-0532-55A0-899E-F1A0058C55C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xmlns="" id="{EE0475DE-273B-D486-B977-6F6E9A845A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8DB208DA-B383-4687-B5AA-28620729013F}"/>
              </a:ext>
            </a:extLst>
          </p:cNvPr>
          <p:cNvSpPr>
            <a:spLocks noGrp="1"/>
          </p:cNvSpPr>
          <p:nvPr>
            <p:ph type="dt" sz="half" idx="10"/>
          </p:nvPr>
        </p:nvSpPr>
        <p:spPr/>
        <p:txBody>
          <a:bodyPr/>
          <a:lstStyle/>
          <a:p>
            <a:fld id="{A2EAC035-B6B8-4A26-9262-14CC58B9C04B}" type="datetimeFigureOut">
              <a:rPr lang="en-IN" smtClean="0"/>
              <a:t>03-08-2023</a:t>
            </a:fld>
            <a:endParaRPr lang="en-IN"/>
          </a:p>
        </p:txBody>
      </p:sp>
      <p:sp>
        <p:nvSpPr>
          <p:cNvPr id="6" name="Footer Placeholder 5">
            <a:extLst>
              <a:ext uri="{FF2B5EF4-FFF2-40B4-BE49-F238E27FC236}">
                <a16:creationId xmlns:a16="http://schemas.microsoft.com/office/drawing/2014/main" xmlns="" id="{8AD5D456-D4BD-D260-6F88-B0135E2EA493}"/>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xmlns="" id="{AC790C7A-C3AB-3293-EE28-D96275A034FE}"/>
              </a:ext>
            </a:extLst>
          </p:cNvPr>
          <p:cNvSpPr>
            <a:spLocks noGrp="1"/>
          </p:cNvSpPr>
          <p:nvPr>
            <p:ph type="sldNum" sz="quarter" idx="12"/>
          </p:nvPr>
        </p:nvSpPr>
        <p:spPr/>
        <p:txBody>
          <a:bodyPr/>
          <a:lstStyle/>
          <a:p>
            <a:fld id="{FEBAA677-6C5B-480D-8A24-33B5BA5EA559}" type="slidenum">
              <a:rPr lang="en-IN" smtClean="0"/>
              <a:t>‹#›</a:t>
            </a:fld>
            <a:endParaRPr lang="en-IN"/>
          </a:p>
        </p:txBody>
      </p:sp>
    </p:spTree>
    <p:extLst>
      <p:ext uri="{BB962C8B-B14F-4D97-AF65-F5344CB8AC3E}">
        <p14:creationId xmlns:p14="http://schemas.microsoft.com/office/powerpoint/2010/main" val="36674137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F2D3485-8066-90B9-E725-2CEC5CC094B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xmlns="" id="{0F51A955-DF1A-1F44-7425-DB06EF344F9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xmlns="" id="{80B78DF3-E237-5801-55EA-C8F04D7ECE4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16B3E79D-FF3E-BD71-36CE-6173E9E10500}"/>
              </a:ext>
            </a:extLst>
          </p:cNvPr>
          <p:cNvSpPr>
            <a:spLocks noGrp="1"/>
          </p:cNvSpPr>
          <p:nvPr>
            <p:ph type="dt" sz="half" idx="10"/>
          </p:nvPr>
        </p:nvSpPr>
        <p:spPr/>
        <p:txBody>
          <a:bodyPr/>
          <a:lstStyle/>
          <a:p>
            <a:fld id="{A2EAC035-B6B8-4A26-9262-14CC58B9C04B}" type="datetimeFigureOut">
              <a:rPr lang="en-IN" smtClean="0"/>
              <a:t>03-08-2023</a:t>
            </a:fld>
            <a:endParaRPr lang="en-IN"/>
          </a:p>
        </p:txBody>
      </p:sp>
      <p:sp>
        <p:nvSpPr>
          <p:cNvPr id="6" name="Footer Placeholder 5">
            <a:extLst>
              <a:ext uri="{FF2B5EF4-FFF2-40B4-BE49-F238E27FC236}">
                <a16:creationId xmlns:a16="http://schemas.microsoft.com/office/drawing/2014/main" xmlns="" id="{63EC2ABD-A46E-5275-0F11-D6B963422D84}"/>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xmlns="" id="{225DD063-8891-ABDA-EE17-207E7E31AB95}"/>
              </a:ext>
            </a:extLst>
          </p:cNvPr>
          <p:cNvSpPr>
            <a:spLocks noGrp="1"/>
          </p:cNvSpPr>
          <p:nvPr>
            <p:ph type="sldNum" sz="quarter" idx="12"/>
          </p:nvPr>
        </p:nvSpPr>
        <p:spPr/>
        <p:txBody>
          <a:bodyPr/>
          <a:lstStyle/>
          <a:p>
            <a:fld id="{FEBAA677-6C5B-480D-8A24-33B5BA5EA559}" type="slidenum">
              <a:rPr lang="en-IN" smtClean="0"/>
              <a:t>‹#›</a:t>
            </a:fld>
            <a:endParaRPr lang="en-IN"/>
          </a:p>
        </p:txBody>
      </p:sp>
    </p:spTree>
    <p:extLst>
      <p:ext uri="{BB962C8B-B14F-4D97-AF65-F5344CB8AC3E}">
        <p14:creationId xmlns:p14="http://schemas.microsoft.com/office/powerpoint/2010/main" val="11720155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2AA6C1A3-B44B-5F46-D23F-04FB158A082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xmlns="" id="{A6D6F5DB-0D66-D177-53B7-C1F280005A1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F4E67576-6BC9-43C8-A570-061272C7290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EAC035-B6B8-4A26-9262-14CC58B9C04B}" type="datetimeFigureOut">
              <a:rPr lang="en-IN" smtClean="0"/>
              <a:t>03-08-2023</a:t>
            </a:fld>
            <a:endParaRPr lang="en-IN"/>
          </a:p>
        </p:txBody>
      </p:sp>
      <p:sp>
        <p:nvSpPr>
          <p:cNvPr id="5" name="Footer Placeholder 4">
            <a:extLst>
              <a:ext uri="{FF2B5EF4-FFF2-40B4-BE49-F238E27FC236}">
                <a16:creationId xmlns:a16="http://schemas.microsoft.com/office/drawing/2014/main" xmlns="" id="{72B236A3-3AF3-889E-96AD-FD051640AF6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xmlns="" id="{9365DE2B-397A-6648-D0F7-CC0E414C309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BAA677-6C5B-480D-8A24-33B5BA5EA559}" type="slidenum">
              <a:rPr lang="en-IN" smtClean="0"/>
              <a:t>‹#›</a:t>
            </a:fld>
            <a:endParaRPr lang="en-IN"/>
          </a:p>
        </p:txBody>
      </p:sp>
    </p:spTree>
    <p:extLst>
      <p:ext uri="{BB962C8B-B14F-4D97-AF65-F5344CB8AC3E}">
        <p14:creationId xmlns:p14="http://schemas.microsoft.com/office/powerpoint/2010/main" val="13776922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E4AEE54-B4F0-A301-D82C-C9EEC9EF9699}"/>
              </a:ext>
            </a:extLst>
          </p:cNvPr>
          <p:cNvSpPr>
            <a:spLocks noGrp="1"/>
          </p:cNvSpPr>
          <p:nvPr>
            <p:ph type="ctrTitle"/>
          </p:nvPr>
        </p:nvSpPr>
        <p:spPr>
          <a:xfrm>
            <a:off x="977152" y="342900"/>
            <a:ext cx="9144000" cy="606399"/>
          </a:xfrm>
        </p:spPr>
        <p:txBody>
          <a:bodyPr>
            <a:normAutofit fontScale="90000"/>
          </a:bodyPr>
          <a:lstStyle/>
          <a:p>
            <a:r>
              <a:rPr lang="en-IN" sz="7200" b="1" dirty="0"/>
              <a:t>Topics to be Covered</a:t>
            </a:r>
          </a:p>
        </p:txBody>
      </p:sp>
      <p:sp>
        <p:nvSpPr>
          <p:cNvPr id="3" name="TextBox 2">
            <a:extLst>
              <a:ext uri="{FF2B5EF4-FFF2-40B4-BE49-F238E27FC236}">
                <a16:creationId xmlns:a16="http://schemas.microsoft.com/office/drawing/2014/main" xmlns="" id="{C527B95A-CC59-4F62-C5F2-F44F99A59FBE}"/>
              </a:ext>
            </a:extLst>
          </p:cNvPr>
          <p:cNvSpPr txBox="1"/>
          <p:nvPr/>
        </p:nvSpPr>
        <p:spPr>
          <a:xfrm>
            <a:off x="1127090" y="1459230"/>
            <a:ext cx="9937819" cy="3939540"/>
          </a:xfrm>
          <a:prstGeom prst="rect">
            <a:avLst/>
          </a:prstGeom>
          <a:noFill/>
          <a:ln>
            <a:solidFill>
              <a:schemeClr val="accent1"/>
            </a:solidFill>
          </a:ln>
        </p:spPr>
        <p:txBody>
          <a:bodyPr wrap="square" rtlCol="0">
            <a:spAutoFit/>
          </a:bodyPr>
          <a:lstStyle/>
          <a:p>
            <a:pPr marL="285750" indent="-285750">
              <a:buFont typeface="Arial" panose="020B0604020202020204" pitchFamily="34" charset="0"/>
              <a:buChar char="•"/>
            </a:pPr>
            <a:r>
              <a:rPr lang="en-IN" sz="2500" b="1" dirty="0"/>
              <a:t>Java Tokens</a:t>
            </a:r>
          </a:p>
          <a:p>
            <a:pPr marL="742950" lvl="1" indent="-285750">
              <a:buFont typeface="Arial" panose="020B0604020202020204" pitchFamily="34" charset="0"/>
              <a:buChar char="•"/>
            </a:pPr>
            <a:r>
              <a:rPr lang="en-IN" sz="2500" dirty="0"/>
              <a:t>Data Types</a:t>
            </a:r>
          </a:p>
          <a:p>
            <a:pPr marL="742950" lvl="1" indent="-285750">
              <a:buFont typeface="Arial" panose="020B0604020202020204" pitchFamily="34" charset="0"/>
              <a:buChar char="•"/>
            </a:pPr>
            <a:r>
              <a:rPr lang="en-IN" sz="2500" dirty="0"/>
              <a:t>Variables</a:t>
            </a:r>
          </a:p>
          <a:p>
            <a:pPr marL="742950" lvl="1" indent="-285750">
              <a:buFont typeface="Arial" panose="020B0604020202020204" pitchFamily="34" charset="0"/>
              <a:buChar char="•"/>
            </a:pPr>
            <a:r>
              <a:rPr lang="en-IN" sz="2500" dirty="0"/>
              <a:t>Keywords</a:t>
            </a:r>
          </a:p>
          <a:p>
            <a:pPr marL="742950" lvl="1" indent="-285750">
              <a:buFont typeface="Arial" panose="020B0604020202020204" pitchFamily="34" charset="0"/>
              <a:buChar char="•"/>
            </a:pPr>
            <a:r>
              <a:rPr lang="en-IN" sz="2500" dirty="0"/>
              <a:t>Operators</a:t>
            </a:r>
          </a:p>
          <a:p>
            <a:pPr marL="742950" lvl="1" indent="-285750">
              <a:buFont typeface="Arial" panose="020B0604020202020204" pitchFamily="34" charset="0"/>
              <a:buChar char="•"/>
            </a:pPr>
            <a:r>
              <a:rPr lang="en-IN" sz="2500" dirty="0"/>
              <a:t>Typecasting</a:t>
            </a:r>
          </a:p>
          <a:p>
            <a:pPr marL="742950" lvl="1" indent="-285750">
              <a:buFont typeface="Arial" panose="020B0604020202020204" pitchFamily="34" charset="0"/>
              <a:buChar char="•"/>
            </a:pPr>
            <a:r>
              <a:rPr lang="en-IN" sz="2500" b="1" dirty="0"/>
              <a:t>Control Statements</a:t>
            </a:r>
          </a:p>
          <a:p>
            <a:pPr marL="1200150" lvl="2" indent="-285750">
              <a:buFont typeface="Arial" panose="020B0604020202020204" pitchFamily="34" charset="0"/>
              <a:buChar char="•"/>
            </a:pPr>
            <a:r>
              <a:rPr lang="en-IN" sz="2500" dirty="0"/>
              <a:t>Selection Statements</a:t>
            </a:r>
          </a:p>
          <a:p>
            <a:pPr marL="1200150" lvl="2" indent="-285750">
              <a:buFont typeface="Arial" panose="020B0604020202020204" pitchFamily="34" charset="0"/>
              <a:buChar char="•"/>
            </a:pPr>
            <a:r>
              <a:rPr lang="en-IN" sz="2500" dirty="0"/>
              <a:t>Iteration Statements</a:t>
            </a:r>
          </a:p>
          <a:p>
            <a:pPr marL="1200150" lvl="2" indent="-285750">
              <a:buFont typeface="Arial" panose="020B0604020202020204" pitchFamily="34" charset="0"/>
              <a:buChar char="•"/>
            </a:pPr>
            <a:r>
              <a:rPr lang="en-IN" sz="2500" dirty="0"/>
              <a:t>Jumping Statements</a:t>
            </a:r>
          </a:p>
        </p:txBody>
      </p:sp>
      <p:pic>
        <p:nvPicPr>
          <p:cNvPr id="4" name="Picture 4" descr="F:\HIREMEE\GIET University HD Logo.jpg">
            <a:extLst>
              <a:ext uri="{FF2B5EF4-FFF2-40B4-BE49-F238E27FC236}">
                <a16:creationId xmlns:a16="http://schemas.microsoft.com/office/drawing/2014/main" xmlns="" id="{CA379A7A-DD95-2716-89DD-27E69486B9F2}"/>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Tree>
    <p:extLst>
      <p:ext uri="{BB962C8B-B14F-4D97-AF65-F5344CB8AC3E}">
        <p14:creationId xmlns:p14="http://schemas.microsoft.com/office/powerpoint/2010/main" val="38891291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E4AEE54-B4F0-A301-D82C-C9EEC9EF9699}"/>
              </a:ext>
            </a:extLst>
          </p:cNvPr>
          <p:cNvSpPr>
            <a:spLocks noGrp="1"/>
          </p:cNvSpPr>
          <p:nvPr>
            <p:ph type="ctrTitle"/>
          </p:nvPr>
        </p:nvSpPr>
        <p:spPr>
          <a:xfrm>
            <a:off x="1138517" y="2090877"/>
            <a:ext cx="10040471" cy="1815633"/>
          </a:xfrm>
        </p:spPr>
        <p:txBody>
          <a:bodyPr>
            <a:normAutofit/>
          </a:bodyPr>
          <a:lstStyle/>
          <a:p>
            <a:r>
              <a:rPr lang="en-IN" sz="7200" b="1" dirty="0"/>
              <a:t>Operators</a:t>
            </a:r>
          </a:p>
        </p:txBody>
      </p:sp>
      <p:pic>
        <p:nvPicPr>
          <p:cNvPr id="3" name="Picture 4" descr="F:\HIREMEE\GIET University HD Logo.jpg">
            <a:extLst>
              <a:ext uri="{FF2B5EF4-FFF2-40B4-BE49-F238E27FC236}">
                <a16:creationId xmlns:a16="http://schemas.microsoft.com/office/drawing/2014/main" xmlns="" id="{0448207D-3EED-BA61-071E-48848086F2A4}"/>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Tree>
    <p:extLst>
      <p:ext uri="{BB962C8B-B14F-4D97-AF65-F5344CB8AC3E}">
        <p14:creationId xmlns:p14="http://schemas.microsoft.com/office/powerpoint/2010/main" val="34543108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0C7E4F7-71FC-97BC-B0FE-5CBAACB924C3}"/>
              </a:ext>
            </a:extLst>
          </p:cNvPr>
          <p:cNvSpPr>
            <a:spLocks noGrp="1"/>
          </p:cNvSpPr>
          <p:nvPr>
            <p:ph type="title"/>
          </p:nvPr>
        </p:nvSpPr>
        <p:spPr>
          <a:xfrm>
            <a:off x="1024391" y="117314"/>
            <a:ext cx="10515600" cy="679904"/>
          </a:xfrm>
        </p:spPr>
        <p:txBody>
          <a:bodyPr>
            <a:normAutofit fontScale="90000"/>
          </a:bodyPr>
          <a:lstStyle/>
          <a:p>
            <a:pPr algn="ctr"/>
            <a:r>
              <a:rPr lang="en-IN" b="1" dirty="0">
                <a:solidFill>
                  <a:srgbClr val="610B38"/>
                </a:solidFill>
                <a:latin typeface="erdana"/>
              </a:rPr>
              <a:t>Operators</a:t>
            </a:r>
          </a:p>
        </p:txBody>
      </p:sp>
      <p:sp>
        <p:nvSpPr>
          <p:cNvPr id="3" name="Content Placeholder 2">
            <a:extLst>
              <a:ext uri="{FF2B5EF4-FFF2-40B4-BE49-F238E27FC236}">
                <a16:creationId xmlns:a16="http://schemas.microsoft.com/office/drawing/2014/main" xmlns="" id="{830155A0-47C1-81ED-E5AC-27D7FF75A34A}"/>
              </a:ext>
            </a:extLst>
          </p:cNvPr>
          <p:cNvSpPr>
            <a:spLocks noGrp="1"/>
          </p:cNvSpPr>
          <p:nvPr>
            <p:ph idx="1"/>
          </p:nvPr>
        </p:nvSpPr>
        <p:spPr>
          <a:xfrm>
            <a:off x="741363" y="1323249"/>
            <a:ext cx="11081657" cy="5113410"/>
          </a:xfrm>
        </p:spPr>
        <p:txBody>
          <a:bodyPr>
            <a:normAutofit/>
          </a:bodyPr>
          <a:lstStyle/>
          <a:p>
            <a:pPr marL="0" indent="0" algn="just">
              <a:buNone/>
            </a:pPr>
            <a:r>
              <a:rPr lang="en-US" sz="2400" b="1" dirty="0">
                <a:effectLst/>
                <a:latin typeface="Calibri" panose="020F0502020204030204" pitchFamily="34" charset="0"/>
                <a:ea typeface="Calibri" panose="020F0502020204030204" pitchFamily="34" charset="0"/>
              </a:rPr>
              <a:t>Operator</a:t>
            </a:r>
            <a:r>
              <a:rPr lang="en-US" sz="2400" dirty="0">
                <a:effectLst/>
                <a:latin typeface="Calibri" panose="020F0502020204030204" pitchFamily="34" charset="0"/>
                <a:ea typeface="Calibri" panose="020F0502020204030204" pitchFamily="34" charset="0"/>
              </a:rPr>
              <a:t> in Java is a symbol that is used to perform operations. </a:t>
            </a:r>
          </a:p>
          <a:p>
            <a:pPr marL="0" indent="0" algn="just">
              <a:buNone/>
            </a:pPr>
            <a:r>
              <a:rPr lang="en-US" sz="2400" dirty="0">
                <a:effectLst/>
                <a:latin typeface="Calibri" panose="020F0502020204030204" pitchFamily="34" charset="0"/>
                <a:ea typeface="Calibri" panose="020F0502020204030204" pitchFamily="34" charset="0"/>
              </a:rPr>
              <a:t>There are many types of operators in Java which are given below:</a:t>
            </a:r>
          </a:p>
          <a:p>
            <a:pPr marL="0" indent="0" algn="just">
              <a:buNone/>
            </a:pPr>
            <a:endParaRPr lang="en-US" sz="1200" dirty="0">
              <a:effectLst/>
              <a:latin typeface="Calibri" panose="020F0502020204030204" pitchFamily="34" charset="0"/>
              <a:ea typeface="Calibri" panose="020F0502020204030204" pitchFamily="34" charset="0"/>
            </a:endParaRPr>
          </a:p>
          <a:p>
            <a:pPr lvl="1" algn="just">
              <a:spcAft>
                <a:spcPts val="400"/>
              </a:spcAft>
            </a:pPr>
            <a:r>
              <a:rPr lang="en-US" dirty="0">
                <a:solidFill>
                  <a:srgbClr val="002060"/>
                </a:solidFill>
                <a:effectLst/>
                <a:latin typeface="Calibri" panose="020F0502020204030204" pitchFamily="34" charset="0"/>
                <a:ea typeface="Calibri" panose="020F0502020204030204" pitchFamily="34" charset="0"/>
              </a:rPr>
              <a:t>Unary Operator </a:t>
            </a:r>
            <a:r>
              <a:rPr lang="en-US" dirty="0">
                <a:effectLst/>
                <a:latin typeface="Calibri" panose="020F0502020204030204" pitchFamily="34" charset="0"/>
                <a:ea typeface="Calibri" panose="020F0502020204030204" pitchFamily="34" charset="0"/>
              </a:rPr>
              <a:t>(</a:t>
            </a:r>
            <a:r>
              <a:rPr lang="en-US" dirty="0">
                <a:solidFill>
                  <a:srgbClr val="FF0000"/>
                </a:solidFill>
                <a:effectLst/>
                <a:latin typeface="Calibri" panose="020F0502020204030204" pitchFamily="34" charset="0"/>
                <a:ea typeface="Calibri" panose="020F0502020204030204" pitchFamily="34" charset="0"/>
              </a:rPr>
              <a:t>++,--,~,!</a:t>
            </a:r>
            <a:r>
              <a:rPr lang="en-US" dirty="0">
                <a:effectLst/>
                <a:latin typeface="Calibri" panose="020F0502020204030204" pitchFamily="34" charset="0"/>
                <a:ea typeface="Calibri" panose="020F0502020204030204" pitchFamily="34" charset="0"/>
              </a:rPr>
              <a:t>)</a:t>
            </a:r>
          </a:p>
          <a:p>
            <a:pPr lvl="1" algn="just">
              <a:spcAft>
                <a:spcPts val="400"/>
              </a:spcAft>
            </a:pPr>
            <a:r>
              <a:rPr lang="en-US" dirty="0">
                <a:solidFill>
                  <a:srgbClr val="002060"/>
                </a:solidFill>
                <a:effectLst/>
                <a:latin typeface="Calibri" panose="020F0502020204030204" pitchFamily="34" charset="0"/>
                <a:ea typeface="Calibri" panose="020F0502020204030204" pitchFamily="34" charset="0"/>
              </a:rPr>
              <a:t>Arithmetic Operator</a:t>
            </a:r>
            <a:r>
              <a:rPr lang="en-US" dirty="0">
                <a:effectLst/>
                <a:latin typeface="Calibri" panose="020F0502020204030204" pitchFamily="34" charset="0"/>
                <a:ea typeface="Calibri" panose="020F0502020204030204" pitchFamily="34" charset="0"/>
              </a:rPr>
              <a:t>(</a:t>
            </a:r>
            <a:r>
              <a:rPr lang="en-US" dirty="0">
                <a:solidFill>
                  <a:srgbClr val="FF0000"/>
                </a:solidFill>
                <a:effectLst/>
                <a:latin typeface="Calibri" panose="020F0502020204030204" pitchFamily="34" charset="0"/>
                <a:ea typeface="Calibri" panose="020F0502020204030204" pitchFamily="34" charset="0"/>
              </a:rPr>
              <a:t>+,-,*,/,%</a:t>
            </a:r>
            <a:r>
              <a:rPr lang="en-US" dirty="0">
                <a:effectLst/>
                <a:latin typeface="Calibri" panose="020F0502020204030204" pitchFamily="34" charset="0"/>
                <a:ea typeface="Calibri" panose="020F0502020204030204" pitchFamily="34" charset="0"/>
              </a:rPr>
              <a:t>)</a:t>
            </a:r>
          </a:p>
          <a:p>
            <a:pPr lvl="1" algn="just">
              <a:spcAft>
                <a:spcPts val="400"/>
              </a:spcAft>
            </a:pPr>
            <a:r>
              <a:rPr lang="en-US" dirty="0">
                <a:solidFill>
                  <a:srgbClr val="002060"/>
                </a:solidFill>
                <a:effectLst/>
                <a:latin typeface="Calibri" panose="020F0502020204030204" pitchFamily="34" charset="0"/>
                <a:ea typeface="Calibri" panose="020F0502020204030204" pitchFamily="34" charset="0"/>
              </a:rPr>
              <a:t>Shift Operator </a:t>
            </a:r>
            <a:r>
              <a:rPr lang="en-US" dirty="0">
                <a:effectLst/>
                <a:latin typeface="Calibri" panose="020F0502020204030204" pitchFamily="34" charset="0"/>
                <a:ea typeface="Calibri" panose="020F0502020204030204" pitchFamily="34" charset="0"/>
              </a:rPr>
              <a:t>(</a:t>
            </a:r>
            <a:r>
              <a:rPr lang="en-US" dirty="0">
                <a:solidFill>
                  <a:srgbClr val="FF0000"/>
                </a:solidFill>
                <a:effectLst/>
                <a:latin typeface="Calibri" panose="020F0502020204030204" pitchFamily="34" charset="0"/>
                <a:ea typeface="Calibri" panose="020F0502020204030204" pitchFamily="34" charset="0"/>
              </a:rPr>
              <a:t>&lt;&lt;,&gt;&gt;,&gt;&gt;&gt;</a:t>
            </a:r>
            <a:r>
              <a:rPr lang="en-US" dirty="0">
                <a:effectLst/>
                <a:latin typeface="Calibri" panose="020F0502020204030204" pitchFamily="34" charset="0"/>
                <a:ea typeface="Calibri" panose="020F0502020204030204" pitchFamily="34" charset="0"/>
              </a:rPr>
              <a:t>)</a:t>
            </a:r>
          </a:p>
          <a:p>
            <a:pPr lvl="1" algn="just">
              <a:spcAft>
                <a:spcPts val="400"/>
              </a:spcAft>
            </a:pPr>
            <a:r>
              <a:rPr lang="en-US" dirty="0">
                <a:solidFill>
                  <a:srgbClr val="002060"/>
                </a:solidFill>
                <a:effectLst/>
                <a:latin typeface="Calibri" panose="020F0502020204030204" pitchFamily="34" charset="0"/>
                <a:ea typeface="Calibri" panose="020F0502020204030204" pitchFamily="34" charset="0"/>
              </a:rPr>
              <a:t>Relational Operator </a:t>
            </a:r>
            <a:r>
              <a:rPr lang="en-US" dirty="0">
                <a:effectLst/>
                <a:latin typeface="Calibri" panose="020F0502020204030204" pitchFamily="34" charset="0"/>
                <a:ea typeface="Calibri" panose="020F0502020204030204" pitchFamily="34" charset="0"/>
              </a:rPr>
              <a:t>(</a:t>
            </a:r>
            <a:r>
              <a:rPr lang="en-US" dirty="0">
                <a:solidFill>
                  <a:srgbClr val="FF0000"/>
                </a:solidFill>
                <a:effectLst/>
                <a:latin typeface="Calibri" panose="020F0502020204030204" pitchFamily="34" charset="0"/>
                <a:ea typeface="Calibri" panose="020F0502020204030204" pitchFamily="34" charset="0"/>
              </a:rPr>
              <a:t>&lt;,&gt;,&lt;=,&gt;=,==,!=</a:t>
            </a:r>
            <a:r>
              <a:rPr lang="en-US" dirty="0">
                <a:effectLst/>
                <a:latin typeface="Calibri" panose="020F0502020204030204" pitchFamily="34" charset="0"/>
                <a:ea typeface="Calibri" panose="020F0502020204030204" pitchFamily="34" charset="0"/>
              </a:rPr>
              <a:t>)</a:t>
            </a:r>
          </a:p>
          <a:p>
            <a:pPr lvl="1" algn="just">
              <a:spcAft>
                <a:spcPts val="400"/>
              </a:spcAft>
            </a:pPr>
            <a:r>
              <a:rPr lang="en-US" dirty="0">
                <a:solidFill>
                  <a:srgbClr val="002060"/>
                </a:solidFill>
                <a:effectLst/>
                <a:latin typeface="Calibri" panose="020F0502020204030204" pitchFamily="34" charset="0"/>
                <a:ea typeface="Calibri" panose="020F0502020204030204" pitchFamily="34" charset="0"/>
              </a:rPr>
              <a:t>Bitwise Operator </a:t>
            </a:r>
            <a:r>
              <a:rPr lang="en-US" dirty="0">
                <a:effectLst/>
                <a:latin typeface="Calibri" panose="020F0502020204030204" pitchFamily="34" charset="0"/>
                <a:ea typeface="Calibri" panose="020F0502020204030204" pitchFamily="34" charset="0"/>
              </a:rPr>
              <a:t>( </a:t>
            </a:r>
            <a:r>
              <a:rPr lang="en-US" dirty="0">
                <a:solidFill>
                  <a:srgbClr val="FF0000"/>
                </a:solidFill>
                <a:effectLst/>
                <a:latin typeface="Calibri" panose="020F0502020204030204" pitchFamily="34" charset="0"/>
                <a:ea typeface="Calibri" panose="020F0502020204030204" pitchFamily="34" charset="0"/>
              </a:rPr>
              <a:t>&amp;,|,^</a:t>
            </a:r>
            <a:r>
              <a:rPr lang="en-US" dirty="0">
                <a:effectLst/>
                <a:latin typeface="Calibri" panose="020F0502020204030204" pitchFamily="34" charset="0"/>
                <a:ea typeface="Calibri" panose="020F0502020204030204" pitchFamily="34" charset="0"/>
              </a:rPr>
              <a:t>)</a:t>
            </a:r>
          </a:p>
          <a:p>
            <a:pPr lvl="1" algn="just">
              <a:spcAft>
                <a:spcPts val="400"/>
              </a:spcAft>
            </a:pPr>
            <a:r>
              <a:rPr lang="en-US" dirty="0">
                <a:solidFill>
                  <a:srgbClr val="002060"/>
                </a:solidFill>
                <a:effectLst/>
                <a:latin typeface="Calibri" panose="020F0502020204030204" pitchFamily="34" charset="0"/>
                <a:ea typeface="Calibri" panose="020F0502020204030204" pitchFamily="34" charset="0"/>
              </a:rPr>
              <a:t>Logical Operator </a:t>
            </a:r>
            <a:r>
              <a:rPr lang="en-US" dirty="0">
                <a:effectLst/>
                <a:latin typeface="Calibri" panose="020F0502020204030204" pitchFamily="34" charset="0"/>
                <a:ea typeface="Calibri" panose="020F0502020204030204" pitchFamily="34" charset="0"/>
              </a:rPr>
              <a:t>( </a:t>
            </a:r>
            <a:r>
              <a:rPr lang="en-US" dirty="0">
                <a:solidFill>
                  <a:srgbClr val="FF0000"/>
                </a:solidFill>
                <a:effectLst/>
                <a:latin typeface="Calibri" panose="020F0502020204030204" pitchFamily="34" charset="0"/>
                <a:ea typeface="Calibri" panose="020F0502020204030204" pitchFamily="34" charset="0"/>
              </a:rPr>
              <a:t>&amp;&amp;, ||</a:t>
            </a:r>
            <a:r>
              <a:rPr lang="en-US" dirty="0">
                <a:effectLst/>
                <a:latin typeface="Calibri" panose="020F0502020204030204" pitchFamily="34" charset="0"/>
                <a:ea typeface="Calibri" panose="020F0502020204030204" pitchFamily="34" charset="0"/>
              </a:rPr>
              <a:t>)</a:t>
            </a:r>
          </a:p>
          <a:p>
            <a:pPr lvl="1" algn="just">
              <a:spcAft>
                <a:spcPts val="400"/>
              </a:spcAft>
            </a:pPr>
            <a:r>
              <a:rPr lang="en-US" dirty="0">
                <a:solidFill>
                  <a:srgbClr val="002060"/>
                </a:solidFill>
                <a:effectLst/>
                <a:latin typeface="Calibri" panose="020F0502020204030204" pitchFamily="34" charset="0"/>
                <a:ea typeface="Calibri" panose="020F0502020204030204" pitchFamily="34" charset="0"/>
              </a:rPr>
              <a:t>Ternary Operator </a:t>
            </a:r>
            <a:r>
              <a:rPr lang="en-US" dirty="0">
                <a:effectLst/>
                <a:latin typeface="Calibri" panose="020F0502020204030204" pitchFamily="34" charset="0"/>
                <a:ea typeface="Calibri" panose="020F0502020204030204" pitchFamily="34" charset="0"/>
              </a:rPr>
              <a:t>( </a:t>
            </a:r>
            <a:r>
              <a:rPr lang="en-US" dirty="0">
                <a:solidFill>
                  <a:srgbClr val="FF0000"/>
                </a:solidFill>
                <a:effectLst/>
                <a:latin typeface="Calibri" panose="020F0502020204030204" pitchFamily="34" charset="0"/>
                <a:ea typeface="Calibri" panose="020F0502020204030204" pitchFamily="34" charset="0"/>
              </a:rPr>
              <a:t>?:</a:t>
            </a:r>
            <a:r>
              <a:rPr lang="en-US" dirty="0">
                <a:effectLst/>
                <a:latin typeface="Calibri" panose="020F0502020204030204" pitchFamily="34" charset="0"/>
                <a:ea typeface="Calibri" panose="020F0502020204030204" pitchFamily="34" charset="0"/>
              </a:rPr>
              <a:t>)</a:t>
            </a:r>
          </a:p>
          <a:p>
            <a:pPr lvl="1" algn="just">
              <a:spcAft>
                <a:spcPts val="400"/>
              </a:spcAft>
            </a:pPr>
            <a:r>
              <a:rPr lang="en-US" dirty="0">
                <a:solidFill>
                  <a:srgbClr val="002060"/>
                </a:solidFill>
                <a:effectLst/>
                <a:latin typeface="Calibri" panose="020F0502020204030204" pitchFamily="34" charset="0"/>
                <a:ea typeface="Calibri" panose="020F0502020204030204" pitchFamily="34" charset="0"/>
              </a:rPr>
              <a:t>Assignment Operator </a:t>
            </a:r>
            <a:r>
              <a:rPr lang="en-US" dirty="0">
                <a:effectLst/>
                <a:latin typeface="Calibri" panose="020F0502020204030204" pitchFamily="34" charset="0"/>
                <a:ea typeface="Calibri" panose="020F0502020204030204" pitchFamily="34" charset="0"/>
              </a:rPr>
              <a:t>(</a:t>
            </a:r>
            <a:r>
              <a:rPr lang="en-IN" dirty="0">
                <a:solidFill>
                  <a:srgbClr val="FF0000"/>
                </a:solidFill>
                <a:latin typeface="Calibri" panose="020F0502020204030204" pitchFamily="34" charset="0"/>
                <a:ea typeface="Calibri" panose="020F0502020204030204" pitchFamily="34" charset="0"/>
              </a:rPr>
              <a:t>=, += ,-=, *=, /=, %= ,&amp;=, ^=, |=, &lt;&lt;=, &gt;&gt;=, &gt;&gt;&gt;= </a:t>
            </a:r>
            <a:r>
              <a:rPr lang="en-IN" dirty="0">
                <a:latin typeface="Calibri" panose="020F0502020204030204" pitchFamily="34" charset="0"/>
                <a:ea typeface="Calibri" panose="020F0502020204030204" pitchFamily="34" charset="0"/>
              </a:rPr>
              <a:t>)</a:t>
            </a:r>
            <a:endParaRPr lang="en-US" dirty="0">
              <a:latin typeface="Calibri" panose="020F0502020204030204" pitchFamily="34" charset="0"/>
              <a:ea typeface="Calibri" panose="020F0502020204030204" pitchFamily="34" charset="0"/>
            </a:endParaRPr>
          </a:p>
        </p:txBody>
      </p:sp>
      <p:pic>
        <p:nvPicPr>
          <p:cNvPr id="4" name="Picture 4" descr="F:\HIREMEE\GIET University HD Logo.jpg">
            <a:extLst>
              <a:ext uri="{FF2B5EF4-FFF2-40B4-BE49-F238E27FC236}">
                <a16:creationId xmlns:a16="http://schemas.microsoft.com/office/drawing/2014/main" xmlns="" id="{3FDF0957-0DA4-A1E2-3163-58CE878BDC22}"/>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Tree>
    <p:extLst>
      <p:ext uri="{BB962C8B-B14F-4D97-AF65-F5344CB8AC3E}">
        <p14:creationId xmlns:p14="http://schemas.microsoft.com/office/powerpoint/2010/main" val="13049053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0C7E4F7-71FC-97BC-B0FE-5CBAACB924C3}"/>
              </a:ext>
            </a:extLst>
          </p:cNvPr>
          <p:cNvSpPr>
            <a:spLocks noGrp="1"/>
          </p:cNvSpPr>
          <p:nvPr>
            <p:ph type="title"/>
          </p:nvPr>
        </p:nvSpPr>
        <p:spPr>
          <a:xfrm>
            <a:off x="1024391" y="117313"/>
            <a:ext cx="10515600" cy="868805"/>
          </a:xfrm>
        </p:spPr>
        <p:txBody>
          <a:bodyPr>
            <a:noAutofit/>
          </a:bodyPr>
          <a:lstStyle/>
          <a:p>
            <a:pPr algn="ctr"/>
            <a:r>
              <a:rPr lang="en-IN" sz="3200" b="1" dirty="0">
                <a:solidFill>
                  <a:srgbClr val="610B38"/>
                </a:solidFill>
                <a:latin typeface="erdana"/>
              </a:rPr>
              <a:t>Operators : </a:t>
            </a:r>
            <a:br>
              <a:rPr lang="en-IN" sz="3200" b="1" dirty="0">
                <a:solidFill>
                  <a:srgbClr val="610B38"/>
                </a:solidFill>
                <a:latin typeface="erdana"/>
              </a:rPr>
            </a:br>
            <a:r>
              <a:rPr lang="en-US" sz="3200" b="1" dirty="0">
                <a:solidFill>
                  <a:srgbClr val="610B38"/>
                </a:solidFill>
                <a:latin typeface="erdana"/>
              </a:rPr>
              <a:t>Difference between &gt;&gt; and &gt;&gt;&gt; in java</a:t>
            </a:r>
            <a:endParaRPr lang="en-IN" sz="3200" b="1" dirty="0">
              <a:solidFill>
                <a:srgbClr val="610B38"/>
              </a:solidFill>
              <a:latin typeface="erdana"/>
            </a:endParaRPr>
          </a:p>
        </p:txBody>
      </p:sp>
      <p:sp>
        <p:nvSpPr>
          <p:cNvPr id="3" name="Content Placeholder 2">
            <a:extLst>
              <a:ext uri="{FF2B5EF4-FFF2-40B4-BE49-F238E27FC236}">
                <a16:creationId xmlns:a16="http://schemas.microsoft.com/office/drawing/2014/main" xmlns="" id="{830155A0-47C1-81ED-E5AC-27D7FF75A34A}"/>
              </a:ext>
            </a:extLst>
          </p:cNvPr>
          <p:cNvSpPr>
            <a:spLocks noGrp="1"/>
          </p:cNvSpPr>
          <p:nvPr>
            <p:ph idx="1"/>
          </p:nvPr>
        </p:nvSpPr>
        <p:spPr>
          <a:xfrm>
            <a:off x="741363" y="1323249"/>
            <a:ext cx="11081657" cy="3060492"/>
          </a:xfrm>
        </p:spPr>
        <p:txBody>
          <a:bodyPr>
            <a:normAutofit/>
          </a:bodyPr>
          <a:lstStyle/>
          <a:p>
            <a:pPr marL="0" indent="0" algn="just">
              <a:buNone/>
            </a:pPr>
            <a:r>
              <a:rPr lang="en-US" sz="2000" dirty="0">
                <a:latin typeface="Calibri" panose="020F0502020204030204" pitchFamily="34" charset="0"/>
                <a:ea typeface="Calibri" panose="020F0502020204030204" pitchFamily="34" charset="0"/>
              </a:rPr>
              <a:t>In Java, &gt;&gt; and &gt;&gt;&gt; are both bitwise right shift operators, but they behave differently depending on the type of the variable being shifted. </a:t>
            </a:r>
          </a:p>
          <a:p>
            <a:pPr marL="0" indent="0" algn="just">
              <a:buNone/>
            </a:pPr>
            <a:r>
              <a:rPr lang="en-US" sz="2000" dirty="0">
                <a:latin typeface="Calibri" panose="020F0502020204030204" pitchFamily="34" charset="0"/>
                <a:ea typeface="Calibri" panose="020F0502020204030204" pitchFamily="34" charset="0"/>
              </a:rPr>
              <a:t>These operators are used to shift the bits of a number to the right by a specified number of positions. </a:t>
            </a:r>
          </a:p>
          <a:p>
            <a:pPr marL="0" indent="0" algn="just">
              <a:buNone/>
            </a:pPr>
            <a:endParaRPr lang="en-US" sz="700" dirty="0">
              <a:latin typeface="Calibri" panose="020F0502020204030204" pitchFamily="34" charset="0"/>
              <a:ea typeface="Calibri" panose="020F0502020204030204" pitchFamily="34" charset="0"/>
            </a:endParaRPr>
          </a:p>
          <a:p>
            <a:pPr marL="0" indent="0" algn="just">
              <a:buNone/>
            </a:pPr>
            <a:r>
              <a:rPr lang="en-US" sz="2000" b="1" dirty="0">
                <a:latin typeface="Calibri" panose="020F0502020204030204" pitchFamily="34" charset="0"/>
                <a:ea typeface="Calibri" panose="020F0502020204030204" pitchFamily="34" charset="0"/>
              </a:rPr>
              <a:t>&gt;&gt; (Signed Right Shift):</a:t>
            </a:r>
          </a:p>
          <a:p>
            <a:pPr marL="0" indent="0" algn="just">
              <a:buNone/>
            </a:pPr>
            <a:r>
              <a:rPr lang="en-US" sz="2000" dirty="0">
                <a:latin typeface="Calibri" panose="020F0502020204030204" pitchFamily="34" charset="0"/>
                <a:ea typeface="Calibri" panose="020F0502020204030204" pitchFamily="34" charset="0"/>
              </a:rPr>
              <a:t>The &gt;&gt; operator performs a </a:t>
            </a:r>
            <a:r>
              <a:rPr lang="en-US" sz="2000" dirty="0">
                <a:highlight>
                  <a:srgbClr val="FFFF00"/>
                </a:highlight>
                <a:latin typeface="Calibri" panose="020F0502020204030204" pitchFamily="34" charset="0"/>
                <a:ea typeface="Calibri" panose="020F0502020204030204" pitchFamily="34" charset="0"/>
              </a:rPr>
              <a:t>signed right shift</a:t>
            </a:r>
            <a:r>
              <a:rPr lang="en-US" sz="2000" dirty="0">
                <a:latin typeface="Calibri" panose="020F0502020204030204" pitchFamily="34" charset="0"/>
                <a:ea typeface="Calibri" panose="020F0502020204030204" pitchFamily="34" charset="0"/>
              </a:rPr>
              <a:t>, which means it </a:t>
            </a:r>
            <a:r>
              <a:rPr lang="en-US" sz="2000" dirty="0">
                <a:highlight>
                  <a:srgbClr val="FFFF00"/>
                </a:highlight>
                <a:latin typeface="Calibri" panose="020F0502020204030204" pitchFamily="34" charset="0"/>
                <a:ea typeface="Calibri" panose="020F0502020204030204" pitchFamily="34" charset="0"/>
              </a:rPr>
              <a:t>preserves the sign bit </a:t>
            </a:r>
            <a:r>
              <a:rPr lang="en-US" sz="2000" dirty="0">
                <a:latin typeface="Calibri" panose="020F0502020204030204" pitchFamily="34" charset="0"/>
                <a:ea typeface="Calibri" panose="020F0502020204030204" pitchFamily="34" charset="0"/>
              </a:rPr>
              <a:t>(the leftmost bit) of the number being shifted. </a:t>
            </a:r>
          </a:p>
          <a:p>
            <a:pPr marL="0" indent="0" algn="just">
              <a:buNone/>
            </a:pPr>
            <a:r>
              <a:rPr lang="en-US" sz="2000" dirty="0">
                <a:latin typeface="Calibri" panose="020F0502020204030204" pitchFamily="34" charset="0"/>
                <a:ea typeface="Calibri" panose="020F0502020204030204" pitchFamily="34" charset="0"/>
              </a:rPr>
              <a:t>It fills the vacated positions on the left with the value of the sign bit. When used with a signed integer (e.g., int, long), it performs an arithmetic right shift.</a:t>
            </a:r>
          </a:p>
          <a:p>
            <a:pPr marL="0" indent="0" algn="just">
              <a:buNone/>
            </a:pPr>
            <a:endParaRPr lang="en-US" sz="2000" dirty="0">
              <a:latin typeface="Calibri" panose="020F0502020204030204" pitchFamily="34" charset="0"/>
              <a:ea typeface="Calibri" panose="020F0502020204030204" pitchFamily="34" charset="0"/>
            </a:endParaRPr>
          </a:p>
        </p:txBody>
      </p:sp>
      <p:pic>
        <p:nvPicPr>
          <p:cNvPr id="4" name="Picture 4" descr="F:\HIREMEE\GIET University HD Logo.jpg">
            <a:extLst>
              <a:ext uri="{FF2B5EF4-FFF2-40B4-BE49-F238E27FC236}">
                <a16:creationId xmlns:a16="http://schemas.microsoft.com/office/drawing/2014/main" xmlns="" id="{3FDF0957-0DA4-A1E2-3163-58CE878BDC22}"/>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
        <p:nvSpPr>
          <p:cNvPr id="7" name="TextBox 6">
            <a:extLst>
              <a:ext uri="{FF2B5EF4-FFF2-40B4-BE49-F238E27FC236}">
                <a16:creationId xmlns:a16="http://schemas.microsoft.com/office/drawing/2014/main" xmlns="" id="{5D7DEB46-C5A6-D0AD-DC20-975C0D5D716A}"/>
              </a:ext>
            </a:extLst>
          </p:cNvPr>
          <p:cNvSpPr txBox="1"/>
          <p:nvPr/>
        </p:nvSpPr>
        <p:spPr>
          <a:xfrm>
            <a:off x="741363" y="4720872"/>
            <a:ext cx="10894825" cy="1323439"/>
          </a:xfrm>
          <a:prstGeom prst="rect">
            <a:avLst/>
          </a:prstGeom>
          <a:noFill/>
          <a:ln>
            <a:solidFill>
              <a:schemeClr val="accent1"/>
            </a:solidFill>
          </a:ln>
        </p:spPr>
        <p:txBody>
          <a:bodyPr wrap="square">
            <a:spAutoFit/>
          </a:bodyPr>
          <a:lstStyle/>
          <a:p>
            <a:r>
              <a:rPr lang="en-US" sz="2000" b="1" dirty="0"/>
              <a:t>Example:</a:t>
            </a:r>
          </a:p>
          <a:p>
            <a:r>
              <a:rPr lang="en-US" sz="2000" dirty="0"/>
              <a:t>	int num = -10; // Binary: 1111 1111 1111 1111 1111 1111 1111 0110</a:t>
            </a:r>
          </a:p>
          <a:p>
            <a:r>
              <a:rPr lang="en-US" sz="2000" dirty="0"/>
              <a:t>	int result = num &gt;&gt; 2; // Binary: 1111 1111 1111 1111 1111 1111 1111 1101</a:t>
            </a:r>
          </a:p>
          <a:p>
            <a:r>
              <a:rPr lang="en-US" sz="2000" dirty="0"/>
              <a:t>	</a:t>
            </a:r>
            <a:r>
              <a:rPr lang="en-US" sz="2000" dirty="0" err="1"/>
              <a:t>System.out.println</a:t>
            </a:r>
            <a:r>
              <a:rPr lang="en-US" sz="2000" dirty="0"/>
              <a:t>(result); // </a:t>
            </a:r>
            <a:r>
              <a:rPr lang="en-US" sz="2000" dirty="0">
                <a:highlight>
                  <a:srgbClr val="FFFF00"/>
                </a:highlight>
              </a:rPr>
              <a:t>Output: -3</a:t>
            </a:r>
          </a:p>
        </p:txBody>
      </p:sp>
    </p:spTree>
    <p:extLst>
      <p:ext uri="{BB962C8B-B14F-4D97-AF65-F5344CB8AC3E}">
        <p14:creationId xmlns:p14="http://schemas.microsoft.com/office/powerpoint/2010/main" val="12182125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0C7E4F7-71FC-97BC-B0FE-5CBAACB924C3}"/>
              </a:ext>
            </a:extLst>
          </p:cNvPr>
          <p:cNvSpPr>
            <a:spLocks noGrp="1"/>
          </p:cNvSpPr>
          <p:nvPr>
            <p:ph type="title"/>
          </p:nvPr>
        </p:nvSpPr>
        <p:spPr>
          <a:xfrm>
            <a:off x="1024391" y="117313"/>
            <a:ext cx="10515600" cy="868805"/>
          </a:xfrm>
        </p:spPr>
        <p:txBody>
          <a:bodyPr>
            <a:noAutofit/>
          </a:bodyPr>
          <a:lstStyle/>
          <a:p>
            <a:pPr algn="ctr"/>
            <a:r>
              <a:rPr lang="en-IN" sz="3200" b="1" dirty="0">
                <a:solidFill>
                  <a:srgbClr val="610B38"/>
                </a:solidFill>
                <a:latin typeface="erdana"/>
              </a:rPr>
              <a:t>Operators : </a:t>
            </a:r>
            <a:br>
              <a:rPr lang="en-IN" sz="3200" b="1" dirty="0">
                <a:solidFill>
                  <a:srgbClr val="610B38"/>
                </a:solidFill>
                <a:latin typeface="erdana"/>
              </a:rPr>
            </a:br>
            <a:r>
              <a:rPr lang="en-US" sz="3200" b="1" dirty="0">
                <a:solidFill>
                  <a:srgbClr val="610B38"/>
                </a:solidFill>
                <a:latin typeface="erdana"/>
              </a:rPr>
              <a:t>Difference between &gt;&gt; and &gt;&gt;&gt; in java</a:t>
            </a:r>
            <a:endParaRPr lang="en-IN" sz="3200" b="1" dirty="0">
              <a:solidFill>
                <a:srgbClr val="610B38"/>
              </a:solidFill>
              <a:latin typeface="erdana"/>
            </a:endParaRPr>
          </a:p>
        </p:txBody>
      </p:sp>
      <p:sp>
        <p:nvSpPr>
          <p:cNvPr id="3" name="Content Placeholder 2">
            <a:extLst>
              <a:ext uri="{FF2B5EF4-FFF2-40B4-BE49-F238E27FC236}">
                <a16:creationId xmlns:a16="http://schemas.microsoft.com/office/drawing/2014/main" xmlns="" id="{830155A0-47C1-81ED-E5AC-27D7FF75A34A}"/>
              </a:ext>
            </a:extLst>
          </p:cNvPr>
          <p:cNvSpPr>
            <a:spLocks noGrp="1"/>
          </p:cNvSpPr>
          <p:nvPr>
            <p:ph idx="1"/>
          </p:nvPr>
        </p:nvSpPr>
        <p:spPr>
          <a:xfrm>
            <a:off x="741363" y="1323249"/>
            <a:ext cx="11081657" cy="1882175"/>
          </a:xfrm>
        </p:spPr>
        <p:txBody>
          <a:bodyPr>
            <a:normAutofit/>
          </a:bodyPr>
          <a:lstStyle/>
          <a:p>
            <a:pPr marL="0" indent="0" algn="just">
              <a:buNone/>
            </a:pPr>
            <a:endParaRPr lang="en-US" sz="700" dirty="0">
              <a:latin typeface="Calibri" panose="020F0502020204030204" pitchFamily="34" charset="0"/>
              <a:ea typeface="Calibri" panose="020F0502020204030204" pitchFamily="34" charset="0"/>
            </a:endParaRPr>
          </a:p>
          <a:p>
            <a:pPr marL="0" indent="0" algn="just">
              <a:buNone/>
            </a:pPr>
            <a:r>
              <a:rPr lang="en-US" sz="2000" b="1" dirty="0">
                <a:latin typeface="Calibri" panose="020F0502020204030204" pitchFamily="34" charset="0"/>
                <a:ea typeface="Calibri" panose="020F0502020204030204" pitchFamily="34" charset="0"/>
              </a:rPr>
              <a:t>&gt;&gt;&gt; (Unsigned Right Shift):</a:t>
            </a:r>
          </a:p>
          <a:p>
            <a:pPr marL="0" indent="0" algn="just">
              <a:buNone/>
            </a:pPr>
            <a:r>
              <a:rPr lang="en-US" sz="2000" dirty="0">
                <a:latin typeface="Calibri" panose="020F0502020204030204" pitchFamily="34" charset="0"/>
                <a:ea typeface="Calibri" panose="020F0502020204030204" pitchFamily="34" charset="0"/>
              </a:rPr>
              <a:t>The &gt;&gt;&gt; operator performs an unsigned right shift, which means it always fills the vacated positions on the left with zeros, regardless of the sign bit. </a:t>
            </a:r>
          </a:p>
          <a:p>
            <a:pPr marL="0" indent="0" algn="just">
              <a:buNone/>
            </a:pPr>
            <a:r>
              <a:rPr lang="en-US" sz="2000" dirty="0">
                <a:latin typeface="Calibri" panose="020F0502020204030204" pitchFamily="34" charset="0"/>
                <a:ea typeface="Calibri" panose="020F0502020204030204" pitchFamily="34" charset="0"/>
              </a:rPr>
              <a:t>When used with an unsigned integer (e.g., int, long), it effectively divides the number by 2^shift_amount.</a:t>
            </a:r>
          </a:p>
        </p:txBody>
      </p:sp>
      <p:pic>
        <p:nvPicPr>
          <p:cNvPr id="4" name="Picture 4" descr="F:\HIREMEE\GIET University HD Logo.jpg">
            <a:extLst>
              <a:ext uri="{FF2B5EF4-FFF2-40B4-BE49-F238E27FC236}">
                <a16:creationId xmlns:a16="http://schemas.microsoft.com/office/drawing/2014/main" xmlns="" id="{3FDF0957-0DA4-A1E2-3163-58CE878BDC22}"/>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
        <p:nvSpPr>
          <p:cNvPr id="7" name="TextBox 6">
            <a:extLst>
              <a:ext uri="{FF2B5EF4-FFF2-40B4-BE49-F238E27FC236}">
                <a16:creationId xmlns:a16="http://schemas.microsoft.com/office/drawing/2014/main" xmlns="" id="{5D7DEB46-C5A6-D0AD-DC20-975C0D5D716A}"/>
              </a:ext>
            </a:extLst>
          </p:cNvPr>
          <p:cNvSpPr txBox="1"/>
          <p:nvPr/>
        </p:nvSpPr>
        <p:spPr>
          <a:xfrm>
            <a:off x="741363" y="3542555"/>
            <a:ext cx="10894825" cy="1631216"/>
          </a:xfrm>
          <a:prstGeom prst="rect">
            <a:avLst/>
          </a:prstGeom>
          <a:noFill/>
          <a:ln>
            <a:solidFill>
              <a:schemeClr val="accent1"/>
            </a:solidFill>
          </a:ln>
        </p:spPr>
        <p:txBody>
          <a:bodyPr wrap="square">
            <a:spAutoFit/>
          </a:bodyPr>
          <a:lstStyle/>
          <a:p>
            <a:r>
              <a:rPr lang="en-US" sz="2000" b="1" dirty="0"/>
              <a:t>Example:</a:t>
            </a:r>
          </a:p>
          <a:p>
            <a:pPr lvl="1"/>
            <a:endParaRPr lang="en-US" sz="2000" dirty="0"/>
          </a:p>
          <a:p>
            <a:pPr lvl="1"/>
            <a:r>
              <a:rPr lang="en-US" sz="2000" dirty="0"/>
              <a:t>int num = -10; 		// Binary: 1111 1111 1111 1111 1111 1111 1111 0110</a:t>
            </a:r>
          </a:p>
          <a:p>
            <a:pPr lvl="1"/>
            <a:r>
              <a:rPr lang="en-US" sz="2000" dirty="0"/>
              <a:t>int result = num &gt;&gt;&gt; 2; 	// Binary: 0011 1111 1111 1111 1111 1111 1111 1101</a:t>
            </a:r>
          </a:p>
          <a:p>
            <a:pPr lvl="1"/>
            <a:r>
              <a:rPr lang="en-US" sz="2000" dirty="0" err="1"/>
              <a:t>System.out.println</a:t>
            </a:r>
            <a:r>
              <a:rPr lang="en-US" sz="2000" dirty="0"/>
              <a:t>(result); 	// </a:t>
            </a:r>
            <a:r>
              <a:rPr lang="en-US" sz="2000" dirty="0">
                <a:highlight>
                  <a:srgbClr val="FFFF00"/>
                </a:highlight>
              </a:rPr>
              <a:t>Output: 1073741821</a:t>
            </a:r>
          </a:p>
        </p:txBody>
      </p:sp>
    </p:spTree>
    <p:extLst>
      <p:ext uri="{BB962C8B-B14F-4D97-AF65-F5344CB8AC3E}">
        <p14:creationId xmlns:p14="http://schemas.microsoft.com/office/powerpoint/2010/main" val="20815339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E4AEE54-B4F0-A301-D82C-C9EEC9EF9699}"/>
              </a:ext>
            </a:extLst>
          </p:cNvPr>
          <p:cNvSpPr>
            <a:spLocks noGrp="1"/>
          </p:cNvSpPr>
          <p:nvPr>
            <p:ph type="ctrTitle"/>
          </p:nvPr>
        </p:nvSpPr>
        <p:spPr>
          <a:xfrm>
            <a:off x="1075764" y="2312894"/>
            <a:ext cx="10040471" cy="1878386"/>
          </a:xfrm>
        </p:spPr>
        <p:txBody>
          <a:bodyPr>
            <a:normAutofit/>
          </a:bodyPr>
          <a:lstStyle/>
          <a:p>
            <a:r>
              <a:rPr lang="en-IN" sz="7200" b="1" dirty="0"/>
              <a:t>Typecasting</a:t>
            </a:r>
          </a:p>
        </p:txBody>
      </p:sp>
      <p:pic>
        <p:nvPicPr>
          <p:cNvPr id="3" name="Picture 4" descr="F:\HIREMEE\GIET University HD Logo.jpg">
            <a:extLst>
              <a:ext uri="{FF2B5EF4-FFF2-40B4-BE49-F238E27FC236}">
                <a16:creationId xmlns:a16="http://schemas.microsoft.com/office/drawing/2014/main" xmlns="" id="{0448207D-3EED-BA61-071E-48848086F2A4}"/>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Tree>
    <p:extLst>
      <p:ext uri="{BB962C8B-B14F-4D97-AF65-F5344CB8AC3E}">
        <p14:creationId xmlns:p14="http://schemas.microsoft.com/office/powerpoint/2010/main" val="8942513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0C7E4F7-71FC-97BC-B0FE-5CBAACB924C3}"/>
              </a:ext>
            </a:extLst>
          </p:cNvPr>
          <p:cNvSpPr>
            <a:spLocks noGrp="1"/>
          </p:cNvSpPr>
          <p:nvPr>
            <p:ph type="title"/>
          </p:nvPr>
        </p:nvSpPr>
        <p:spPr>
          <a:xfrm>
            <a:off x="1024391" y="117314"/>
            <a:ext cx="10515600" cy="679904"/>
          </a:xfrm>
        </p:spPr>
        <p:txBody>
          <a:bodyPr>
            <a:normAutofit fontScale="90000"/>
          </a:bodyPr>
          <a:lstStyle/>
          <a:p>
            <a:pPr algn="ctr"/>
            <a:r>
              <a:rPr lang="en-IN" b="1" dirty="0">
                <a:solidFill>
                  <a:srgbClr val="610B38"/>
                </a:solidFill>
                <a:latin typeface="erdana"/>
              </a:rPr>
              <a:t>Typecasting</a:t>
            </a:r>
          </a:p>
        </p:txBody>
      </p:sp>
      <p:sp>
        <p:nvSpPr>
          <p:cNvPr id="3" name="Content Placeholder 2">
            <a:extLst>
              <a:ext uri="{FF2B5EF4-FFF2-40B4-BE49-F238E27FC236}">
                <a16:creationId xmlns:a16="http://schemas.microsoft.com/office/drawing/2014/main" xmlns="" id="{830155A0-47C1-81ED-E5AC-27D7FF75A34A}"/>
              </a:ext>
            </a:extLst>
          </p:cNvPr>
          <p:cNvSpPr>
            <a:spLocks noGrp="1"/>
          </p:cNvSpPr>
          <p:nvPr>
            <p:ph idx="1"/>
          </p:nvPr>
        </p:nvSpPr>
        <p:spPr>
          <a:xfrm>
            <a:off x="741362" y="872295"/>
            <a:ext cx="11081657" cy="5662976"/>
          </a:xfrm>
        </p:spPr>
        <p:txBody>
          <a:bodyPr>
            <a:normAutofit/>
          </a:bodyPr>
          <a:lstStyle/>
          <a:p>
            <a:pPr algn="just"/>
            <a:r>
              <a:rPr lang="en-US" sz="2000" dirty="0">
                <a:effectLst/>
                <a:latin typeface="Calibri" panose="020F0502020204030204" pitchFamily="34" charset="0"/>
                <a:ea typeface="Calibri" panose="020F0502020204030204" pitchFamily="34" charset="0"/>
              </a:rPr>
              <a:t>Typecasting in Java is the process of converting a value from one data type to another. </a:t>
            </a:r>
          </a:p>
          <a:p>
            <a:pPr algn="just"/>
            <a:r>
              <a:rPr lang="en-US" sz="2000" dirty="0">
                <a:effectLst/>
                <a:latin typeface="Calibri" panose="020F0502020204030204" pitchFamily="34" charset="0"/>
                <a:ea typeface="Calibri" panose="020F0502020204030204" pitchFamily="34" charset="0"/>
              </a:rPr>
              <a:t>It allows you to explicitly convert variables from one type to another when needed. </a:t>
            </a:r>
          </a:p>
          <a:p>
            <a:pPr algn="just"/>
            <a:r>
              <a:rPr lang="en-US" sz="2000" dirty="0">
                <a:effectLst/>
                <a:latin typeface="Calibri" panose="020F0502020204030204" pitchFamily="34" charset="0"/>
                <a:ea typeface="Calibri" panose="020F0502020204030204" pitchFamily="34" charset="0"/>
              </a:rPr>
              <a:t>Typecasting is necessary when you want to assign a value of one data type to a variable of another data type, but the two types are not compatible.</a:t>
            </a:r>
          </a:p>
          <a:p>
            <a:pPr algn="just"/>
            <a:r>
              <a:rPr lang="en-US" sz="2000" dirty="0">
                <a:effectLst/>
                <a:latin typeface="Calibri" panose="020F0502020204030204" pitchFamily="34" charset="0"/>
                <a:ea typeface="Calibri" panose="020F0502020204030204" pitchFamily="34" charset="0"/>
              </a:rPr>
              <a:t>There are two types of typecasting in Java: </a:t>
            </a:r>
          </a:p>
          <a:p>
            <a:pPr lvl="1" algn="just"/>
            <a:r>
              <a:rPr lang="en-US" sz="2000" b="1" dirty="0">
                <a:effectLst/>
                <a:latin typeface="Calibri" panose="020F0502020204030204" pitchFamily="34" charset="0"/>
                <a:ea typeface="Calibri" panose="020F0502020204030204" pitchFamily="34" charset="0"/>
              </a:rPr>
              <a:t>Implicit</a:t>
            </a:r>
            <a:r>
              <a:rPr lang="en-US" sz="2000" dirty="0">
                <a:effectLst/>
                <a:latin typeface="Calibri" panose="020F0502020204030204" pitchFamily="34" charset="0"/>
                <a:ea typeface="Calibri" panose="020F0502020204030204" pitchFamily="34" charset="0"/>
              </a:rPr>
              <a:t> (Widening)</a:t>
            </a:r>
          </a:p>
          <a:p>
            <a:pPr lvl="1" algn="just"/>
            <a:r>
              <a:rPr lang="en-US" sz="2000" b="1" dirty="0">
                <a:effectLst/>
                <a:latin typeface="Calibri" panose="020F0502020204030204" pitchFamily="34" charset="0"/>
                <a:ea typeface="Calibri" panose="020F0502020204030204" pitchFamily="34" charset="0"/>
              </a:rPr>
              <a:t>Explicit</a:t>
            </a:r>
            <a:r>
              <a:rPr lang="en-US" sz="2000" dirty="0">
                <a:effectLst/>
                <a:latin typeface="Calibri" panose="020F0502020204030204" pitchFamily="34" charset="0"/>
                <a:ea typeface="Calibri" panose="020F0502020204030204" pitchFamily="34" charset="0"/>
              </a:rPr>
              <a:t> (Narrowing )</a:t>
            </a:r>
          </a:p>
          <a:p>
            <a:pPr marL="0" indent="0" algn="just">
              <a:buNone/>
            </a:pPr>
            <a:endParaRPr lang="en-US" sz="700" b="1" dirty="0">
              <a:solidFill>
                <a:srgbClr val="FF0000"/>
              </a:solidFill>
              <a:latin typeface="Calibri" panose="020F0502020204030204" pitchFamily="34" charset="0"/>
              <a:ea typeface="Calibri" panose="020F0502020204030204" pitchFamily="34" charset="0"/>
            </a:endParaRPr>
          </a:p>
          <a:p>
            <a:pPr marL="0" indent="0" algn="just">
              <a:buNone/>
            </a:pPr>
            <a:r>
              <a:rPr lang="en-US" sz="2000" b="1" dirty="0">
                <a:solidFill>
                  <a:srgbClr val="FF0000"/>
                </a:solidFill>
                <a:latin typeface="Calibri" panose="020F0502020204030204" pitchFamily="34" charset="0"/>
                <a:ea typeface="Calibri" panose="020F0502020204030204" pitchFamily="34" charset="0"/>
              </a:rPr>
              <a:t>Implicit Typecasting (Widening Conversion) :</a:t>
            </a:r>
          </a:p>
          <a:p>
            <a:r>
              <a:rPr lang="en-US" sz="2000" dirty="0">
                <a:latin typeface="Calibri" panose="020F0502020204030204" pitchFamily="34" charset="0"/>
                <a:ea typeface="Calibri" panose="020F0502020204030204" pitchFamily="34" charset="0"/>
              </a:rPr>
              <a:t>Implicit typecasting happens automatically when a smaller data type is converted to a larger data type. Java handles this conversion implicitly without requiring any explicit code.</a:t>
            </a:r>
          </a:p>
          <a:p>
            <a:pPr marL="0" indent="0" algn="just">
              <a:buNone/>
            </a:pPr>
            <a:r>
              <a:rPr lang="en-US" sz="2000" b="1" dirty="0">
                <a:solidFill>
                  <a:srgbClr val="FF0000"/>
                </a:solidFill>
                <a:latin typeface="Calibri" panose="020F0502020204030204" pitchFamily="34" charset="0"/>
                <a:ea typeface="Calibri" panose="020F0502020204030204" pitchFamily="34" charset="0"/>
              </a:rPr>
              <a:t>Explicit Typecasting (Narrowing Conversion): </a:t>
            </a:r>
          </a:p>
          <a:p>
            <a:r>
              <a:rPr lang="en-US" sz="2000" dirty="0">
                <a:latin typeface="Calibri" panose="020F0502020204030204" pitchFamily="34" charset="0"/>
                <a:ea typeface="Calibri" panose="020F0502020204030204" pitchFamily="34" charset="0"/>
              </a:rPr>
              <a:t>Explicit typecasting is required when you want to convert a larger data type to a smaller data type, which may result in a potential loss of data. You need to explicitly specify the target data type in parentheses before the value or variable to perform the conversion. </a:t>
            </a:r>
          </a:p>
        </p:txBody>
      </p:sp>
      <p:pic>
        <p:nvPicPr>
          <p:cNvPr id="4" name="Picture 4" descr="F:\HIREMEE\GIET University HD Logo.jpg">
            <a:extLst>
              <a:ext uri="{FF2B5EF4-FFF2-40B4-BE49-F238E27FC236}">
                <a16:creationId xmlns:a16="http://schemas.microsoft.com/office/drawing/2014/main" xmlns="" id="{3FDF0957-0DA4-A1E2-3163-58CE878BDC22}"/>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Tree>
    <p:extLst>
      <p:ext uri="{BB962C8B-B14F-4D97-AF65-F5344CB8AC3E}">
        <p14:creationId xmlns:p14="http://schemas.microsoft.com/office/powerpoint/2010/main" val="272258682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0C7E4F7-71FC-97BC-B0FE-5CBAACB924C3}"/>
              </a:ext>
            </a:extLst>
          </p:cNvPr>
          <p:cNvSpPr>
            <a:spLocks noGrp="1"/>
          </p:cNvSpPr>
          <p:nvPr>
            <p:ph type="title"/>
          </p:nvPr>
        </p:nvSpPr>
        <p:spPr>
          <a:xfrm>
            <a:off x="1024391" y="117314"/>
            <a:ext cx="10515600" cy="679904"/>
          </a:xfrm>
        </p:spPr>
        <p:txBody>
          <a:bodyPr>
            <a:normAutofit fontScale="90000"/>
          </a:bodyPr>
          <a:lstStyle/>
          <a:p>
            <a:pPr algn="ctr"/>
            <a:r>
              <a:rPr lang="en-IN" b="1" dirty="0">
                <a:solidFill>
                  <a:srgbClr val="610B38"/>
                </a:solidFill>
                <a:latin typeface="erdana"/>
              </a:rPr>
              <a:t>Typecasting</a:t>
            </a:r>
          </a:p>
        </p:txBody>
      </p:sp>
      <p:pic>
        <p:nvPicPr>
          <p:cNvPr id="4" name="Picture 4" descr="F:\HIREMEE\GIET University HD Logo.jpg">
            <a:extLst>
              <a:ext uri="{FF2B5EF4-FFF2-40B4-BE49-F238E27FC236}">
                <a16:creationId xmlns:a16="http://schemas.microsoft.com/office/drawing/2014/main" xmlns="" id="{3FDF0957-0DA4-A1E2-3163-58CE878BDC22}"/>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
        <p:nvSpPr>
          <p:cNvPr id="8" name="TextBox 7">
            <a:extLst>
              <a:ext uri="{FF2B5EF4-FFF2-40B4-BE49-F238E27FC236}">
                <a16:creationId xmlns:a16="http://schemas.microsoft.com/office/drawing/2014/main" xmlns="" id="{4DABAD9D-747A-D7C3-7348-5E3725BACE42}"/>
              </a:ext>
            </a:extLst>
          </p:cNvPr>
          <p:cNvSpPr txBox="1"/>
          <p:nvPr/>
        </p:nvSpPr>
        <p:spPr>
          <a:xfrm>
            <a:off x="398463" y="1477885"/>
            <a:ext cx="4935537" cy="3970318"/>
          </a:xfrm>
          <a:prstGeom prst="rect">
            <a:avLst/>
          </a:prstGeom>
          <a:noFill/>
          <a:ln>
            <a:solidFill>
              <a:schemeClr val="accent1"/>
            </a:solidFill>
          </a:ln>
        </p:spPr>
        <p:txBody>
          <a:bodyPr wrap="square">
            <a:spAutoFit/>
          </a:bodyPr>
          <a:lstStyle/>
          <a:p>
            <a:r>
              <a:rPr lang="en-IN" b="1" dirty="0"/>
              <a:t>Ex: </a:t>
            </a:r>
            <a:r>
              <a:rPr lang="en-IN" b="1" dirty="0" err="1"/>
              <a:t>Implict</a:t>
            </a:r>
            <a:r>
              <a:rPr lang="en-IN" b="1" dirty="0"/>
              <a:t> Typecasting</a:t>
            </a:r>
          </a:p>
          <a:p>
            <a:endParaRPr lang="en-IN" dirty="0"/>
          </a:p>
          <a:p>
            <a:r>
              <a:rPr lang="en-IN" dirty="0"/>
              <a:t>public class </a:t>
            </a:r>
            <a:r>
              <a:rPr lang="en-IN" dirty="0" err="1"/>
              <a:t>implicitEx</a:t>
            </a:r>
            <a:r>
              <a:rPr lang="en-IN" dirty="0"/>
              <a:t> </a:t>
            </a:r>
          </a:p>
          <a:p>
            <a:r>
              <a:rPr lang="en-IN" dirty="0"/>
              <a:t>{</a:t>
            </a:r>
          </a:p>
          <a:p>
            <a:r>
              <a:rPr lang="en-IN" dirty="0"/>
              <a:t>    public static void main(String[] </a:t>
            </a:r>
            <a:r>
              <a:rPr lang="en-IN" dirty="0" err="1"/>
              <a:t>args</a:t>
            </a:r>
            <a:r>
              <a:rPr lang="en-IN" dirty="0"/>
              <a:t>) </a:t>
            </a:r>
          </a:p>
          <a:p>
            <a:r>
              <a:rPr lang="en-IN" dirty="0"/>
              <a:t>    {</a:t>
            </a:r>
          </a:p>
          <a:p>
            <a:r>
              <a:rPr lang="en-IN" dirty="0"/>
              <a:t>        int </a:t>
            </a:r>
            <a:r>
              <a:rPr lang="en-IN" dirty="0" err="1"/>
              <a:t>myInt</a:t>
            </a:r>
            <a:r>
              <a:rPr lang="en-IN" dirty="0"/>
              <a:t> = 100;</a:t>
            </a:r>
          </a:p>
          <a:p>
            <a:r>
              <a:rPr lang="en-IN" dirty="0"/>
              <a:t>       </a:t>
            </a:r>
            <a:r>
              <a:rPr lang="en-IN" b="1" i="1" dirty="0"/>
              <a:t>// Implicit typecasting from int to long</a:t>
            </a:r>
          </a:p>
          <a:p>
            <a:r>
              <a:rPr lang="en-IN" dirty="0"/>
              <a:t>        </a:t>
            </a:r>
            <a:r>
              <a:rPr lang="en-IN" dirty="0">
                <a:highlight>
                  <a:srgbClr val="FFFF00"/>
                </a:highlight>
              </a:rPr>
              <a:t> long </a:t>
            </a:r>
            <a:r>
              <a:rPr lang="en-IN" dirty="0" err="1">
                <a:highlight>
                  <a:srgbClr val="FFFF00"/>
                </a:highlight>
              </a:rPr>
              <a:t>myLong</a:t>
            </a:r>
            <a:r>
              <a:rPr lang="en-IN" dirty="0">
                <a:highlight>
                  <a:srgbClr val="FFFF00"/>
                </a:highlight>
              </a:rPr>
              <a:t> = </a:t>
            </a:r>
            <a:r>
              <a:rPr lang="en-IN" dirty="0" err="1">
                <a:highlight>
                  <a:srgbClr val="FFFF00"/>
                </a:highlight>
              </a:rPr>
              <a:t>myInt</a:t>
            </a:r>
            <a:r>
              <a:rPr lang="en-IN" dirty="0">
                <a:highlight>
                  <a:srgbClr val="FFFF00"/>
                </a:highlight>
              </a:rPr>
              <a:t>; </a:t>
            </a:r>
          </a:p>
          <a:p>
            <a:endParaRPr lang="en-IN" dirty="0"/>
          </a:p>
          <a:p>
            <a:r>
              <a:rPr lang="en-IN" dirty="0"/>
              <a:t>        </a:t>
            </a:r>
            <a:r>
              <a:rPr lang="en-IN" dirty="0" err="1"/>
              <a:t>System.out.println</a:t>
            </a:r>
            <a:r>
              <a:rPr lang="en-IN" dirty="0"/>
              <a:t>("Integer value: " + </a:t>
            </a:r>
            <a:r>
              <a:rPr lang="en-IN" dirty="0" err="1"/>
              <a:t>myInt</a:t>
            </a:r>
            <a:r>
              <a:rPr lang="en-IN" dirty="0"/>
              <a:t>);</a:t>
            </a:r>
          </a:p>
          <a:p>
            <a:r>
              <a:rPr lang="en-IN" dirty="0"/>
              <a:t>        </a:t>
            </a:r>
            <a:r>
              <a:rPr lang="en-IN" dirty="0" err="1"/>
              <a:t>System.out.println</a:t>
            </a:r>
            <a:r>
              <a:rPr lang="en-IN" dirty="0"/>
              <a:t>("Long value: " + </a:t>
            </a:r>
            <a:r>
              <a:rPr lang="en-IN" dirty="0" err="1"/>
              <a:t>myLong</a:t>
            </a:r>
            <a:r>
              <a:rPr lang="en-IN" dirty="0"/>
              <a:t>);</a:t>
            </a:r>
          </a:p>
          <a:p>
            <a:r>
              <a:rPr lang="en-IN" dirty="0"/>
              <a:t>    }</a:t>
            </a:r>
          </a:p>
          <a:p>
            <a:r>
              <a:rPr lang="en-IN" dirty="0"/>
              <a:t>}</a:t>
            </a:r>
          </a:p>
        </p:txBody>
      </p:sp>
      <p:sp>
        <p:nvSpPr>
          <p:cNvPr id="10" name="TextBox 9">
            <a:extLst>
              <a:ext uri="{FF2B5EF4-FFF2-40B4-BE49-F238E27FC236}">
                <a16:creationId xmlns:a16="http://schemas.microsoft.com/office/drawing/2014/main" xmlns="" id="{C321A913-8344-13FA-8398-63BE265ABF6B}"/>
              </a:ext>
            </a:extLst>
          </p:cNvPr>
          <p:cNvSpPr txBox="1"/>
          <p:nvPr/>
        </p:nvSpPr>
        <p:spPr>
          <a:xfrm>
            <a:off x="6167718" y="1476594"/>
            <a:ext cx="5513294" cy="3970318"/>
          </a:xfrm>
          <a:prstGeom prst="rect">
            <a:avLst/>
          </a:prstGeom>
          <a:noFill/>
          <a:ln>
            <a:solidFill>
              <a:schemeClr val="accent1"/>
            </a:solidFill>
          </a:ln>
        </p:spPr>
        <p:txBody>
          <a:bodyPr wrap="square">
            <a:spAutoFit/>
          </a:bodyPr>
          <a:lstStyle/>
          <a:p>
            <a:r>
              <a:rPr lang="en-IN" b="1" dirty="0"/>
              <a:t>Ex: Explicit Typecasting</a:t>
            </a:r>
          </a:p>
          <a:p>
            <a:endParaRPr lang="en-IN" b="1" dirty="0"/>
          </a:p>
          <a:p>
            <a:r>
              <a:rPr lang="en-IN" dirty="0"/>
              <a:t>public class </a:t>
            </a:r>
            <a:r>
              <a:rPr lang="en-IN" dirty="0" err="1"/>
              <a:t>ExplicitEx</a:t>
            </a:r>
            <a:r>
              <a:rPr lang="en-IN" dirty="0"/>
              <a:t> </a:t>
            </a:r>
          </a:p>
          <a:p>
            <a:r>
              <a:rPr lang="en-IN" dirty="0"/>
              <a:t>{</a:t>
            </a:r>
          </a:p>
          <a:p>
            <a:r>
              <a:rPr lang="en-IN" dirty="0"/>
              <a:t>    public static void main(String[] </a:t>
            </a:r>
            <a:r>
              <a:rPr lang="en-IN" dirty="0" err="1"/>
              <a:t>args</a:t>
            </a:r>
            <a:r>
              <a:rPr lang="en-IN" dirty="0"/>
              <a:t>) </a:t>
            </a:r>
          </a:p>
          <a:p>
            <a:r>
              <a:rPr lang="en-IN" dirty="0"/>
              <a:t>    {</a:t>
            </a:r>
          </a:p>
          <a:p>
            <a:r>
              <a:rPr lang="en-IN" dirty="0"/>
              <a:t>        double </a:t>
            </a:r>
            <a:r>
              <a:rPr lang="en-IN" dirty="0" err="1"/>
              <a:t>myDouble</a:t>
            </a:r>
            <a:r>
              <a:rPr lang="en-IN" dirty="0"/>
              <a:t> = 123.45;</a:t>
            </a:r>
          </a:p>
          <a:p>
            <a:r>
              <a:rPr lang="en-IN" b="1" i="1" dirty="0"/>
              <a:t>        // Explicit typecasting from double to int</a:t>
            </a:r>
          </a:p>
          <a:p>
            <a:r>
              <a:rPr lang="en-IN" dirty="0"/>
              <a:t>        </a:t>
            </a:r>
            <a:r>
              <a:rPr lang="en-IN" dirty="0">
                <a:highlight>
                  <a:srgbClr val="FFFF00"/>
                </a:highlight>
              </a:rPr>
              <a:t>int </a:t>
            </a:r>
            <a:r>
              <a:rPr lang="en-IN" dirty="0" err="1">
                <a:highlight>
                  <a:srgbClr val="FFFF00"/>
                </a:highlight>
              </a:rPr>
              <a:t>myInt</a:t>
            </a:r>
            <a:r>
              <a:rPr lang="en-IN" dirty="0">
                <a:highlight>
                  <a:srgbClr val="FFFF00"/>
                </a:highlight>
              </a:rPr>
              <a:t> = (int) </a:t>
            </a:r>
            <a:r>
              <a:rPr lang="en-IN" dirty="0" err="1">
                <a:highlight>
                  <a:srgbClr val="FFFF00"/>
                </a:highlight>
              </a:rPr>
              <a:t>myDouble</a:t>
            </a:r>
            <a:r>
              <a:rPr lang="en-IN" dirty="0">
                <a:highlight>
                  <a:srgbClr val="FFFF00"/>
                </a:highlight>
              </a:rPr>
              <a:t>; </a:t>
            </a:r>
          </a:p>
          <a:p>
            <a:endParaRPr lang="en-IN" dirty="0"/>
          </a:p>
          <a:p>
            <a:r>
              <a:rPr lang="en-IN" dirty="0"/>
              <a:t>        </a:t>
            </a:r>
            <a:r>
              <a:rPr lang="en-IN" dirty="0" err="1"/>
              <a:t>System.out.println</a:t>
            </a:r>
            <a:r>
              <a:rPr lang="en-IN" dirty="0"/>
              <a:t>("Double value: " + </a:t>
            </a:r>
            <a:r>
              <a:rPr lang="en-IN" dirty="0" err="1"/>
              <a:t>myDouble</a:t>
            </a:r>
            <a:r>
              <a:rPr lang="en-IN" dirty="0"/>
              <a:t>);</a:t>
            </a:r>
          </a:p>
          <a:p>
            <a:r>
              <a:rPr lang="en-IN" dirty="0"/>
              <a:t>        </a:t>
            </a:r>
            <a:r>
              <a:rPr lang="en-IN" dirty="0" err="1"/>
              <a:t>System.out.println</a:t>
            </a:r>
            <a:r>
              <a:rPr lang="en-IN" dirty="0"/>
              <a:t>("Integer value: " + </a:t>
            </a:r>
            <a:r>
              <a:rPr lang="en-IN" dirty="0" err="1"/>
              <a:t>myInt</a:t>
            </a:r>
            <a:r>
              <a:rPr lang="en-IN" dirty="0"/>
              <a:t>);</a:t>
            </a:r>
          </a:p>
          <a:p>
            <a:r>
              <a:rPr lang="en-IN" dirty="0"/>
              <a:t>    }</a:t>
            </a:r>
          </a:p>
          <a:p>
            <a:r>
              <a:rPr lang="en-IN" dirty="0"/>
              <a:t>}</a:t>
            </a:r>
          </a:p>
        </p:txBody>
      </p:sp>
    </p:spTree>
    <p:extLst>
      <p:ext uri="{BB962C8B-B14F-4D97-AF65-F5344CB8AC3E}">
        <p14:creationId xmlns:p14="http://schemas.microsoft.com/office/powerpoint/2010/main" val="7546720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E4AEE54-B4F0-A301-D82C-C9EEC9EF9699}"/>
              </a:ext>
            </a:extLst>
          </p:cNvPr>
          <p:cNvSpPr>
            <a:spLocks noGrp="1"/>
          </p:cNvSpPr>
          <p:nvPr>
            <p:ph type="ctrTitle"/>
          </p:nvPr>
        </p:nvSpPr>
        <p:spPr>
          <a:xfrm>
            <a:off x="1255058" y="2521183"/>
            <a:ext cx="10040471" cy="1815633"/>
          </a:xfrm>
        </p:spPr>
        <p:txBody>
          <a:bodyPr>
            <a:normAutofit/>
          </a:bodyPr>
          <a:lstStyle/>
          <a:p>
            <a:r>
              <a:rPr lang="en-IN" sz="7200" b="1" dirty="0"/>
              <a:t>Control Statements</a:t>
            </a:r>
          </a:p>
        </p:txBody>
      </p:sp>
      <p:pic>
        <p:nvPicPr>
          <p:cNvPr id="3" name="Picture 4" descr="F:\HIREMEE\GIET University HD Logo.jpg">
            <a:extLst>
              <a:ext uri="{FF2B5EF4-FFF2-40B4-BE49-F238E27FC236}">
                <a16:creationId xmlns:a16="http://schemas.microsoft.com/office/drawing/2014/main" xmlns="" id="{0448207D-3EED-BA61-071E-48848086F2A4}"/>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Tree>
    <p:extLst>
      <p:ext uri="{BB962C8B-B14F-4D97-AF65-F5344CB8AC3E}">
        <p14:creationId xmlns:p14="http://schemas.microsoft.com/office/powerpoint/2010/main" val="208081941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0C7E4F7-71FC-97BC-B0FE-5CBAACB924C3}"/>
              </a:ext>
            </a:extLst>
          </p:cNvPr>
          <p:cNvSpPr>
            <a:spLocks noGrp="1"/>
          </p:cNvSpPr>
          <p:nvPr>
            <p:ph type="title"/>
          </p:nvPr>
        </p:nvSpPr>
        <p:spPr>
          <a:xfrm>
            <a:off x="1024391" y="117314"/>
            <a:ext cx="10515600" cy="679904"/>
          </a:xfrm>
        </p:spPr>
        <p:txBody>
          <a:bodyPr>
            <a:normAutofit fontScale="90000"/>
          </a:bodyPr>
          <a:lstStyle/>
          <a:p>
            <a:pPr algn="ctr"/>
            <a:r>
              <a:rPr lang="en-IN" b="1" dirty="0">
                <a:solidFill>
                  <a:srgbClr val="610B38"/>
                </a:solidFill>
                <a:latin typeface="erdana"/>
              </a:rPr>
              <a:t>Control Statements</a:t>
            </a:r>
          </a:p>
        </p:txBody>
      </p:sp>
      <p:sp>
        <p:nvSpPr>
          <p:cNvPr id="3" name="Content Placeholder 2">
            <a:extLst>
              <a:ext uri="{FF2B5EF4-FFF2-40B4-BE49-F238E27FC236}">
                <a16:creationId xmlns:a16="http://schemas.microsoft.com/office/drawing/2014/main" xmlns="" id="{830155A0-47C1-81ED-E5AC-27D7FF75A34A}"/>
              </a:ext>
            </a:extLst>
          </p:cNvPr>
          <p:cNvSpPr>
            <a:spLocks noGrp="1"/>
          </p:cNvSpPr>
          <p:nvPr>
            <p:ph idx="1"/>
          </p:nvPr>
        </p:nvSpPr>
        <p:spPr>
          <a:xfrm>
            <a:off x="741362" y="872295"/>
            <a:ext cx="11081657" cy="5662976"/>
          </a:xfrm>
        </p:spPr>
        <p:txBody>
          <a:bodyPr>
            <a:normAutofit fontScale="92500" lnSpcReduction="10000"/>
          </a:bodyPr>
          <a:lstStyle/>
          <a:p>
            <a:pPr marL="0" indent="0" algn="just">
              <a:buNone/>
            </a:pPr>
            <a:r>
              <a:rPr lang="en-US" sz="2000" dirty="0">
                <a:latin typeface="Calibri" panose="020F0502020204030204" pitchFamily="34" charset="0"/>
                <a:ea typeface="Calibri" panose="020F0502020204030204" pitchFamily="34" charset="0"/>
              </a:rPr>
              <a:t>Java compiler executes the code from top to bottom. The statements in the code are executed according to the order in which they appear. </a:t>
            </a:r>
          </a:p>
          <a:p>
            <a:pPr marL="0" indent="0" algn="just">
              <a:buNone/>
            </a:pPr>
            <a:r>
              <a:rPr lang="en-US" sz="2000" dirty="0">
                <a:latin typeface="Calibri" panose="020F0502020204030204" pitchFamily="34" charset="0"/>
                <a:ea typeface="Calibri" panose="020F0502020204030204" pitchFamily="34" charset="0"/>
              </a:rPr>
              <a:t>However, Java provides statements that can be used to control the flow of Java code. Such statements are called control flow statements. It is one of the fundamental features of Java, which provides a smooth flow of programs.</a:t>
            </a:r>
          </a:p>
          <a:p>
            <a:pPr marL="0" indent="0" algn="just">
              <a:buNone/>
            </a:pPr>
            <a:endParaRPr lang="en-US" sz="100" dirty="0">
              <a:latin typeface="Calibri" panose="020F0502020204030204" pitchFamily="34" charset="0"/>
              <a:ea typeface="Calibri" panose="020F0502020204030204" pitchFamily="34" charset="0"/>
            </a:endParaRPr>
          </a:p>
          <a:p>
            <a:pPr marL="0" indent="0" algn="just">
              <a:buNone/>
            </a:pPr>
            <a:r>
              <a:rPr lang="en-US" sz="2000" dirty="0">
                <a:latin typeface="Calibri" panose="020F0502020204030204" pitchFamily="34" charset="0"/>
                <a:ea typeface="Calibri" panose="020F0502020204030204" pitchFamily="34" charset="0"/>
              </a:rPr>
              <a:t>Java provides three types of control flow statements.</a:t>
            </a:r>
          </a:p>
          <a:p>
            <a:pPr marL="0" indent="0" algn="just">
              <a:buNone/>
            </a:pPr>
            <a:endParaRPr lang="en-US" sz="100" dirty="0">
              <a:latin typeface="Calibri" panose="020F0502020204030204" pitchFamily="34" charset="0"/>
              <a:ea typeface="Calibri" panose="020F0502020204030204" pitchFamily="34" charset="0"/>
            </a:endParaRPr>
          </a:p>
          <a:p>
            <a:pPr marL="0" indent="0" algn="just">
              <a:buNone/>
            </a:pPr>
            <a:r>
              <a:rPr lang="en-US" sz="2000" b="1" dirty="0">
                <a:latin typeface="Calibri" panose="020F0502020204030204" pitchFamily="34" charset="0"/>
                <a:ea typeface="Calibri" panose="020F0502020204030204" pitchFamily="34" charset="0"/>
              </a:rPr>
              <a:t>Decision-Making statements</a:t>
            </a:r>
          </a:p>
          <a:p>
            <a:pPr lvl="1" algn="just"/>
            <a:r>
              <a:rPr lang="en-US" sz="1800" dirty="0">
                <a:latin typeface="Calibri" panose="020F0502020204030204" pitchFamily="34" charset="0"/>
                <a:ea typeface="Calibri" panose="020F0502020204030204" pitchFamily="34" charset="0"/>
              </a:rPr>
              <a:t>if statements</a:t>
            </a:r>
          </a:p>
          <a:p>
            <a:pPr lvl="1" algn="just"/>
            <a:r>
              <a:rPr lang="en-US" sz="1800" dirty="0">
                <a:latin typeface="Calibri" panose="020F0502020204030204" pitchFamily="34" charset="0"/>
                <a:ea typeface="Calibri" panose="020F0502020204030204" pitchFamily="34" charset="0"/>
              </a:rPr>
              <a:t>switch statement</a:t>
            </a:r>
          </a:p>
          <a:p>
            <a:pPr marL="0" indent="0" algn="just">
              <a:buNone/>
            </a:pPr>
            <a:r>
              <a:rPr lang="en-US" sz="2000" b="1" dirty="0">
                <a:latin typeface="Calibri" panose="020F0502020204030204" pitchFamily="34" charset="0"/>
                <a:ea typeface="Calibri" panose="020F0502020204030204" pitchFamily="34" charset="0"/>
              </a:rPr>
              <a:t>Loop statements</a:t>
            </a:r>
          </a:p>
          <a:p>
            <a:pPr lvl="1" algn="just"/>
            <a:r>
              <a:rPr lang="en-US" sz="1800" dirty="0">
                <a:latin typeface="Calibri" panose="020F0502020204030204" pitchFamily="34" charset="0"/>
                <a:ea typeface="Calibri" panose="020F0502020204030204" pitchFamily="34" charset="0"/>
              </a:rPr>
              <a:t>while loop</a:t>
            </a:r>
          </a:p>
          <a:p>
            <a:pPr lvl="1" algn="just"/>
            <a:r>
              <a:rPr lang="en-US" sz="1800" dirty="0">
                <a:latin typeface="Calibri" panose="020F0502020204030204" pitchFamily="34" charset="0"/>
                <a:ea typeface="Calibri" panose="020F0502020204030204" pitchFamily="34" charset="0"/>
              </a:rPr>
              <a:t>do while loop</a:t>
            </a:r>
          </a:p>
          <a:p>
            <a:pPr lvl="1" algn="just"/>
            <a:r>
              <a:rPr lang="en-US" sz="1800" dirty="0">
                <a:latin typeface="Calibri" panose="020F0502020204030204" pitchFamily="34" charset="0"/>
                <a:ea typeface="Calibri" panose="020F0502020204030204" pitchFamily="34" charset="0"/>
              </a:rPr>
              <a:t>for loop</a:t>
            </a:r>
          </a:p>
          <a:p>
            <a:pPr lvl="1" algn="just"/>
            <a:r>
              <a:rPr lang="en-US" sz="1800" dirty="0">
                <a:highlight>
                  <a:srgbClr val="FFFF00"/>
                </a:highlight>
                <a:latin typeface="Calibri" panose="020F0502020204030204" pitchFamily="34" charset="0"/>
                <a:ea typeface="Calibri" panose="020F0502020204030204" pitchFamily="34" charset="0"/>
              </a:rPr>
              <a:t>for-each loop (will be discussed in Arrays)</a:t>
            </a:r>
          </a:p>
          <a:p>
            <a:pPr marL="0" indent="0" algn="just">
              <a:buNone/>
            </a:pPr>
            <a:r>
              <a:rPr lang="en-US" sz="2000" b="1" dirty="0">
                <a:latin typeface="Calibri" panose="020F0502020204030204" pitchFamily="34" charset="0"/>
                <a:ea typeface="Calibri" panose="020F0502020204030204" pitchFamily="34" charset="0"/>
              </a:rPr>
              <a:t>Jump statements</a:t>
            </a:r>
          </a:p>
          <a:p>
            <a:pPr lvl="1" algn="just"/>
            <a:r>
              <a:rPr lang="en-US" sz="1800" dirty="0">
                <a:latin typeface="Calibri" panose="020F0502020204030204" pitchFamily="34" charset="0"/>
                <a:ea typeface="Calibri" panose="020F0502020204030204" pitchFamily="34" charset="0"/>
              </a:rPr>
              <a:t>break statement</a:t>
            </a:r>
          </a:p>
          <a:p>
            <a:pPr lvl="1" algn="just"/>
            <a:r>
              <a:rPr lang="en-US" sz="1800" dirty="0">
                <a:latin typeface="Calibri" panose="020F0502020204030204" pitchFamily="34" charset="0"/>
                <a:ea typeface="Calibri" panose="020F0502020204030204" pitchFamily="34" charset="0"/>
              </a:rPr>
              <a:t>continue statement</a:t>
            </a:r>
          </a:p>
        </p:txBody>
      </p:sp>
      <p:pic>
        <p:nvPicPr>
          <p:cNvPr id="4" name="Picture 4" descr="F:\HIREMEE\GIET University HD Logo.jpg">
            <a:extLst>
              <a:ext uri="{FF2B5EF4-FFF2-40B4-BE49-F238E27FC236}">
                <a16:creationId xmlns:a16="http://schemas.microsoft.com/office/drawing/2014/main" xmlns="" id="{3FDF0957-0DA4-A1E2-3163-58CE878BDC22}"/>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Tree>
    <p:extLst>
      <p:ext uri="{BB962C8B-B14F-4D97-AF65-F5344CB8AC3E}">
        <p14:creationId xmlns:p14="http://schemas.microsoft.com/office/powerpoint/2010/main" val="12708891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E4AEE54-B4F0-A301-D82C-C9EEC9EF9699}"/>
              </a:ext>
            </a:extLst>
          </p:cNvPr>
          <p:cNvSpPr>
            <a:spLocks noGrp="1"/>
          </p:cNvSpPr>
          <p:nvPr>
            <p:ph type="ctrTitle"/>
          </p:nvPr>
        </p:nvSpPr>
        <p:spPr>
          <a:xfrm>
            <a:off x="1255058" y="2521183"/>
            <a:ext cx="10040471" cy="1815633"/>
          </a:xfrm>
        </p:spPr>
        <p:txBody>
          <a:bodyPr>
            <a:normAutofit fontScale="90000"/>
          </a:bodyPr>
          <a:lstStyle/>
          <a:p>
            <a:r>
              <a:rPr lang="en-IN" sz="7200" b="1" dirty="0"/>
              <a:t>Decision Making Statements</a:t>
            </a:r>
          </a:p>
        </p:txBody>
      </p:sp>
      <p:pic>
        <p:nvPicPr>
          <p:cNvPr id="3" name="Picture 4" descr="F:\HIREMEE\GIET University HD Logo.jpg">
            <a:extLst>
              <a:ext uri="{FF2B5EF4-FFF2-40B4-BE49-F238E27FC236}">
                <a16:creationId xmlns:a16="http://schemas.microsoft.com/office/drawing/2014/main" xmlns="" id="{0448207D-3EED-BA61-071E-48848086F2A4}"/>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Tree>
    <p:extLst>
      <p:ext uri="{BB962C8B-B14F-4D97-AF65-F5344CB8AC3E}">
        <p14:creationId xmlns:p14="http://schemas.microsoft.com/office/powerpoint/2010/main" val="23782978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E4AEE54-B4F0-A301-D82C-C9EEC9EF9699}"/>
              </a:ext>
            </a:extLst>
          </p:cNvPr>
          <p:cNvSpPr>
            <a:spLocks noGrp="1"/>
          </p:cNvSpPr>
          <p:nvPr>
            <p:ph type="ctrTitle"/>
          </p:nvPr>
        </p:nvSpPr>
        <p:spPr>
          <a:xfrm>
            <a:off x="1255058" y="2521183"/>
            <a:ext cx="10040471" cy="1815633"/>
          </a:xfrm>
        </p:spPr>
        <p:txBody>
          <a:bodyPr>
            <a:normAutofit/>
          </a:bodyPr>
          <a:lstStyle/>
          <a:p>
            <a:r>
              <a:rPr lang="en-IN" sz="7200" b="1" dirty="0"/>
              <a:t>Data Types</a:t>
            </a:r>
          </a:p>
        </p:txBody>
      </p:sp>
      <p:pic>
        <p:nvPicPr>
          <p:cNvPr id="3" name="Picture 4" descr="F:\HIREMEE\GIET University HD Logo.jpg">
            <a:extLst>
              <a:ext uri="{FF2B5EF4-FFF2-40B4-BE49-F238E27FC236}">
                <a16:creationId xmlns:a16="http://schemas.microsoft.com/office/drawing/2014/main" xmlns="" id="{0448207D-3EED-BA61-071E-48848086F2A4}"/>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Tree>
    <p:extLst>
      <p:ext uri="{BB962C8B-B14F-4D97-AF65-F5344CB8AC3E}">
        <p14:creationId xmlns:p14="http://schemas.microsoft.com/office/powerpoint/2010/main" val="242414427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0C7E4F7-71FC-97BC-B0FE-5CBAACB924C3}"/>
              </a:ext>
            </a:extLst>
          </p:cNvPr>
          <p:cNvSpPr>
            <a:spLocks noGrp="1"/>
          </p:cNvSpPr>
          <p:nvPr>
            <p:ph type="title"/>
          </p:nvPr>
        </p:nvSpPr>
        <p:spPr>
          <a:xfrm>
            <a:off x="1024391" y="117314"/>
            <a:ext cx="10515600" cy="679904"/>
          </a:xfrm>
        </p:spPr>
        <p:txBody>
          <a:bodyPr>
            <a:normAutofit fontScale="90000"/>
          </a:bodyPr>
          <a:lstStyle/>
          <a:p>
            <a:pPr algn="ctr"/>
            <a:r>
              <a:rPr lang="en-IN" b="1" dirty="0">
                <a:solidFill>
                  <a:srgbClr val="610B38"/>
                </a:solidFill>
                <a:latin typeface="erdana"/>
              </a:rPr>
              <a:t>Control Statements</a:t>
            </a:r>
          </a:p>
        </p:txBody>
      </p:sp>
      <p:sp>
        <p:nvSpPr>
          <p:cNvPr id="3" name="Content Placeholder 2">
            <a:extLst>
              <a:ext uri="{FF2B5EF4-FFF2-40B4-BE49-F238E27FC236}">
                <a16:creationId xmlns:a16="http://schemas.microsoft.com/office/drawing/2014/main" xmlns="" id="{830155A0-47C1-81ED-E5AC-27D7FF75A34A}"/>
              </a:ext>
            </a:extLst>
          </p:cNvPr>
          <p:cNvSpPr>
            <a:spLocks noGrp="1"/>
          </p:cNvSpPr>
          <p:nvPr>
            <p:ph idx="1"/>
          </p:nvPr>
        </p:nvSpPr>
        <p:spPr>
          <a:xfrm>
            <a:off x="741362" y="872295"/>
            <a:ext cx="11081657" cy="5662976"/>
          </a:xfrm>
        </p:spPr>
        <p:txBody>
          <a:bodyPr>
            <a:normAutofit lnSpcReduction="10000"/>
          </a:bodyPr>
          <a:lstStyle/>
          <a:p>
            <a:pPr marL="0" indent="0" algn="just">
              <a:buNone/>
            </a:pPr>
            <a:r>
              <a:rPr lang="en-US" sz="2000" b="1" dirty="0">
                <a:solidFill>
                  <a:srgbClr val="FF0000"/>
                </a:solidFill>
                <a:latin typeface="Calibri" panose="020F0502020204030204" pitchFamily="34" charset="0"/>
                <a:ea typeface="Calibri" panose="020F0502020204030204" pitchFamily="34" charset="0"/>
              </a:rPr>
              <a:t>Decision-Making statements:</a:t>
            </a:r>
          </a:p>
          <a:p>
            <a:pPr marL="0" indent="0" algn="just">
              <a:buNone/>
            </a:pPr>
            <a:r>
              <a:rPr lang="en-US" sz="2000" dirty="0">
                <a:latin typeface="Calibri" panose="020F0502020204030204" pitchFamily="34" charset="0"/>
                <a:ea typeface="Calibri" panose="020F0502020204030204" pitchFamily="34" charset="0"/>
              </a:rPr>
              <a:t>As the name suggests, decision-making statements decide which statement to execute and when. Decision-making statements evaluate the Boolean expression and control the program flow depending on the result of the condition provided. </a:t>
            </a:r>
          </a:p>
          <a:p>
            <a:pPr marL="0" indent="0" algn="just">
              <a:buNone/>
            </a:pPr>
            <a:r>
              <a:rPr lang="en-US" sz="2000" dirty="0">
                <a:latin typeface="Calibri" panose="020F0502020204030204" pitchFamily="34" charset="0"/>
                <a:ea typeface="Calibri" panose="020F0502020204030204" pitchFamily="34" charset="0"/>
              </a:rPr>
              <a:t>There are two types of decision-making statements in Java, i.e., </a:t>
            </a:r>
            <a:r>
              <a:rPr lang="en-US" sz="2000" b="1" i="1" dirty="0">
                <a:latin typeface="Calibri" panose="020F0502020204030204" pitchFamily="34" charset="0"/>
                <a:ea typeface="Calibri" panose="020F0502020204030204" pitchFamily="34" charset="0"/>
              </a:rPr>
              <a:t>If statement </a:t>
            </a:r>
            <a:r>
              <a:rPr lang="en-US" sz="2000" dirty="0">
                <a:latin typeface="Calibri" panose="020F0502020204030204" pitchFamily="34" charset="0"/>
                <a:ea typeface="Calibri" panose="020F0502020204030204" pitchFamily="34" charset="0"/>
              </a:rPr>
              <a:t>and </a:t>
            </a:r>
            <a:r>
              <a:rPr lang="en-US" sz="2000" b="1" i="1" dirty="0">
                <a:latin typeface="Calibri" panose="020F0502020204030204" pitchFamily="34" charset="0"/>
                <a:ea typeface="Calibri" panose="020F0502020204030204" pitchFamily="34" charset="0"/>
              </a:rPr>
              <a:t>switch statement</a:t>
            </a:r>
            <a:r>
              <a:rPr lang="en-US" sz="2000" dirty="0">
                <a:latin typeface="Calibri" panose="020F0502020204030204" pitchFamily="34" charset="0"/>
                <a:ea typeface="Calibri" panose="020F0502020204030204" pitchFamily="34" charset="0"/>
              </a:rPr>
              <a:t>.</a:t>
            </a:r>
          </a:p>
          <a:p>
            <a:pPr marL="0" indent="0" algn="just">
              <a:buNone/>
            </a:pPr>
            <a:endParaRPr lang="en-US" sz="2000" dirty="0">
              <a:latin typeface="Calibri" panose="020F0502020204030204" pitchFamily="34" charset="0"/>
              <a:ea typeface="Calibri" panose="020F0502020204030204" pitchFamily="34" charset="0"/>
            </a:endParaRPr>
          </a:p>
          <a:p>
            <a:pPr marL="0" indent="0" algn="just">
              <a:buNone/>
            </a:pPr>
            <a:r>
              <a:rPr lang="en-US" sz="2000" b="1" dirty="0">
                <a:latin typeface="Calibri" panose="020F0502020204030204" pitchFamily="34" charset="0"/>
                <a:ea typeface="Calibri" panose="020F0502020204030204" pitchFamily="34" charset="0"/>
              </a:rPr>
              <a:t>1) If Statement:</a:t>
            </a:r>
          </a:p>
          <a:p>
            <a:pPr algn="just"/>
            <a:r>
              <a:rPr lang="en-US" sz="2000" dirty="0">
                <a:latin typeface="Calibri" panose="020F0502020204030204" pitchFamily="34" charset="0"/>
                <a:ea typeface="Calibri" panose="020F0502020204030204" pitchFamily="34" charset="0"/>
              </a:rPr>
              <a:t>In Java, the "if" statement is used to evaluate a condition. </a:t>
            </a:r>
          </a:p>
          <a:p>
            <a:pPr algn="just"/>
            <a:r>
              <a:rPr lang="en-US" sz="2000" dirty="0">
                <a:latin typeface="Calibri" panose="020F0502020204030204" pitchFamily="34" charset="0"/>
                <a:ea typeface="Calibri" panose="020F0502020204030204" pitchFamily="34" charset="0"/>
              </a:rPr>
              <a:t>The control of the program is diverted depending upon the specific condition. </a:t>
            </a:r>
          </a:p>
          <a:p>
            <a:pPr algn="just"/>
            <a:r>
              <a:rPr lang="en-US" sz="2000" dirty="0">
                <a:latin typeface="Calibri" panose="020F0502020204030204" pitchFamily="34" charset="0"/>
                <a:ea typeface="Calibri" panose="020F0502020204030204" pitchFamily="34" charset="0"/>
              </a:rPr>
              <a:t>The condition of the If statement gives a </a:t>
            </a:r>
            <a:r>
              <a:rPr lang="en-US" sz="2000" u="sng" dirty="0">
                <a:latin typeface="Calibri" panose="020F0502020204030204" pitchFamily="34" charset="0"/>
                <a:ea typeface="Calibri" panose="020F0502020204030204" pitchFamily="34" charset="0"/>
              </a:rPr>
              <a:t>Boolean value</a:t>
            </a:r>
            <a:r>
              <a:rPr lang="en-US" sz="2000" dirty="0">
                <a:latin typeface="Calibri" panose="020F0502020204030204" pitchFamily="34" charset="0"/>
                <a:ea typeface="Calibri" panose="020F0502020204030204" pitchFamily="34" charset="0"/>
              </a:rPr>
              <a:t>, either </a:t>
            </a:r>
            <a:r>
              <a:rPr lang="en-US" sz="2000" b="1" dirty="0">
                <a:latin typeface="Calibri" panose="020F0502020204030204" pitchFamily="34" charset="0"/>
                <a:ea typeface="Calibri" panose="020F0502020204030204" pitchFamily="34" charset="0"/>
              </a:rPr>
              <a:t>true</a:t>
            </a:r>
            <a:r>
              <a:rPr lang="en-US" sz="2000" dirty="0">
                <a:latin typeface="Calibri" panose="020F0502020204030204" pitchFamily="34" charset="0"/>
                <a:ea typeface="Calibri" panose="020F0502020204030204" pitchFamily="34" charset="0"/>
              </a:rPr>
              <a:t> or </a:t>
            </a:r>
            <a:r>
              <a:rPr lang="en-US" sz="2000" b="1" dirty="0">
                <a:latin typeface="Calibri" panose="020F0502020204030204" pitchFamily="34" charset="0"/>
                <a:ea typeface="Calibri" panose="020F0502020204030204" pitchFamily="34" charset="0"/>
              </a:rPr>
              <a:t>false</a:t>
            </a:r>
            <a:r>
              <a:rPr lang="en-US" sz="2000" dirty="0">
                <a:latin typeface="Calibri" panose="020F0502020204030204" pitchFamily="34" charset="0"/>
                <a:ea typeface="Calibri" panose="020F0502020204030204" pitchFamily="34" charset="0"/>
              </a:rPr>
              <a:t>. </a:t>
            </a:r>
          </a:p>
          <a:p>
            <a:pPr algn="just"/>
            <a:r>
              <a:rPr lang="en-US" sz="2000" dirty="0">
                <a:latin typeface="Calibri" panose="020F0502020204030204" pitchFamily="34" charset="0"/>
                <a:ea typeface="Calibri" panose="020F0502020204030204" pitchFamily="34" charset="0"/>
              </a:rPr>
              <a:t>In Java, there are four types of if-statements given below.</a:t>
            </a:r>
          </a:p>
          <a:p>
            <a:pPr marL="0" indent="0" algn="just">
              <a:buNone/>
            </a:pPr>
            <a:r>
              <a:rPr lang="en-US" sz="2000" dirty="0">
                <a:latin typeface="Calibri" panose="020F0502020204030204" pitchFamily="34" charset="0"/>
                <a:ea typeface="Calibri" panose="020F0502020204030204" pitchFamily="34" charset="0"/>
              </a:rPr>
              <a:t>	-&gt; Simple if statement</a:t>
            </a:r>
          </a:p>
          <a:p>
            <a:pPr marL="0" indent="0" algn="just">
              <a:buNone/>
            </a:pPr>
            <a:r>
              <a:rPr lang="en-US" sz="2000" dirty="0">
                <a:latin typeface="Calibri" panose="020F0502020204030204" pitchFamily="34" charset="0"/>
                <a:ea typeface="Calibri" panose="020F0502020204030204" pitchFamily="34" charset="0"/>
              </a:rPr>
              <a:t>	-&gt; if-else statement</a:t>
            </a:r>
          </a:p>
          <a:p>
            <a:pPr marL="0" indent="0" algn="just">
              <a:buNone/>
            </a:pPr>
            <a:r>
              <a:rPr lang="en-US" sz="2000" dirty="0">
                <a:latin typeface="Calibri" panose="020F0502020204030204" pitchFamily="34" charset="0"/>
                <a:ea typeface="Calibri" panose="020F0502020204030204" pitchFamily="34" charset="0"/>
              </a:rPr>
              <a:t>	-&gt; if-else-if ladder</a:t>
            </a:r>
          </a:p>
          <a:p>
            <a:pPr marL="0" indent="0" algn="just">
              <a:buNone/>
            </a:pPr>
            <a:r>
              <a:rPr lang="en-US" sz="2000" dirty="0">
                <a:latin typeface="Calibri" panose="020F0502020204030204" pitchFamily="34" charset="0"/>
                <a:ea typeface="Calibri" panose="020F0502020204030204" pitchFamily="34" charset="0"/>
              </a:rPr>
              <a:t>	-&gt; Nested if-statement</a:t>
            </a:r>
            <a:endParaRPr lang="en-US" sz="1800" dirty="0">
              <a:latin typeface="Calibri" panose="020F0502020204030204" pitchFamily="34" charset="0"/>
              <a:ea typeface="Calibri" panose="020F0502020204030204" pitchFamily="34" charset="0"/>
            </a:endParaRPr>
          </a:p>
        </p:txBody>
      </p:sp>
      <p:pic>
        <p:nvPicPr>
          <p:cNvPr id="4" name="Picture 4" descr="F:\HIREMEE\GIET University HD Logo.jpg">
            <a:extLst>
              <a:ext uri="{FF2B5EF4-FFF2-40B4-BE49-F238E27FC236}">
                <a16:creationId xmlns:a16="http://schemas.microsoft.com/office/drawing/2014/main" xmlns="" id="{3FDF0957-0DA4-A1E2-3163-58CE878BDC22}"/>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Tree>
    <p:extLst>
      <p:ext uri="{BB962C8B-B14F-4D97-AF65-F5344CB8AC3E}">
        <p14:creationId xmlns:p14="http://schemas.microsoft.com/office/powerpoint/2010/main" val="386777206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0C7E4F7-71FC-97BC-B0FE-5CBAACB924C3}"/>
              </a:ext>
            </a:extLst>
          </p:cNvPr>
          <p:cNvSpPr>
            <a:spLocks noGrp="1"/>
          </p:cNvSpPr>
          <p:nvPr>
            <p:ph type="title"/>
          </p:nvPr>
        </p:nvSpPr>
        <p:spPr>
          <a:xfrm>
            <a:off x="1024391" y="117314"/>
            <a:ext cx="10515600" cy="679904"/>
          </a:xfrm>
        </p:spPr>
        <p:txBody>
          <a:bodyPr>
            <a:normAutofit fontScale="90000"/>
          </a:bodyPr>
          <a:lstStyle/>
          <a:p>
            <a:pPr algn="ctr"/>
            <a:r>
              <a:rPr lang="en-IN" b="1" dirty="0">
                <a:solidFill>
                  <a:srgbClr val="610B38"/>
                </a:solidFill>
                <a:latin typeface="erdana"/>
              </a:rPr>
              <a:t>Control Statements : Simple if</a:t>
            </a:r>
          </a:p>
        </p:txBody>
      </p:sp>
      <p:pic>
        <p:nvPicPr>
          <p:cNvPr id="4" name="Picture 4" descr="F:\HIREMEE\GIET University HD Logo.jpg">
            <a:extLst>
              <a:ext uri="{FF2B5EF4-FFF2-40B4-BE49-F238E27FC236}">
                <a16:creationId xmlns:a16="http://schemas.microsoft.com/office/drawing/2014/main" xmlns="" id="{3FDF0957-0DA4-A1E2-3163-58CE878BDC22}"/>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
        <p:nvSpPr>
          <p:cNvPr id="8" name="TextBox 7">
            <a:extLst>
              <a:ext uri="{FF2B5EF4-FFF2-40B4-BE49-F238E27FC236}">
                <a16:creationId xmlns:a16="http://schemas.microsoft.com/office/drawing/2014/main" xmlns="" id="{7B930825-3CB6-5A48-D870-C217617206B2}"/>
              </a:ext>
            </a:extLst>
          </p:cNvPr>
          <p:cNvSpPr txBox="1"/>
          <p:nvPr/>
        </p:nvSpPr>
        <p:spPr>
          <a:xfrm>
            <a:off x="633785" y="950276"/>
            <a:ext cx="6390013" cy="1477328"/>
          </a:xfrm>
          <a:prstGeom prst="rect">
            <a:avLst/>
          </a:prstGeom>
          <a:noFill/>
          <a:ln>
            <a:solidFill>
              <a:schemeClr val="accent1"/>
            </a:solidFill>
          </a:ln>
        </p:spPr>
        <p:txBody>
          <a:bodyPr wrap="square">
            <a:spAutoFit/>
          </a:bodyPr>
          <a:lstStyle/>
          <a:p>
            <a:r>
              <a:rPr lang="en-US" b="1" dirty="0"/>
              <a:t>Syntax: </a:t>
            </a:r>
          </a:p>
          <a:p>
            <a:r>
              <a:rPr lang="en-US" dirty="0"/>
              <a:t>if(condition)</a:t>
            </a:r>
          </a:p>
          <a:p>
            <a:r>
              <a:rPr lang="en-US" dirty="0"/>
              <a:t>{  </a:t>
            </a:r>
          </a:p>
          <a:p>
            <a:r>
              <a:rPr lang="en-US" dirty="0"/>
              <a:t>	//code to be executed  </a:t>
            </a:r>
          </a:p>
          <a:p>
            <a:r>
              <a:rPr lang="en-US" dirty="0"/>
              <a:t>} </a:t>
            </a:r>
          </a:p>
        </p:txBody>
      </p:sp>
      <p:sp>
        <p:nvSpPr>
          <p:cNvPr id="12" name="TextBox 11">
            <a:extLst>
              <a:ext uri="{FF2B5EF4-FFF2-40B4-BE49-F238E27FC236}">
                <a16:creationId xmlns:a16="http://schemas.microsoft.com/office/drawing/2014/main" xmlns="" id="{87A2106A-9457-172E-69EC-76DF581F0A2C}"/>
              </a:ext>
            </a:extLst>
          </p:cNvPr>
          <p:cNvSpPr txBox="1"/>
          <p:nvPr/>
        </p:nvSpPr>
        <p:spPr>
          <a:xfrm>
            <a:off x="8038681" y="4227674"/>
            <a:ext cx="3313444" cy="923330"/>
          </a:xfrm>
          <a:prstGeom prst="rect">
            <a:avLst/>
          </a:prstGeom>
          <a:noFill/>
          <a:ln>
            <a:solidFill>
              <a:schemeClr val="accent1"/>
            </a:solidFill>
          </a:ln>
        </p:spPr>
        <p:txBody>
          <a:bodyPr wrap="square">
            <a:spAutoFit/>
          </a:bodyPr>
          <a:lstStyle/>
          <a:p>
            <a:r>
              <a:rPr lang="en-US" b="1" dirty="0"/>
              <a:t>Output:</a:t>
            </a:r>
          </a:p>
          <a:p>
            <a:endParaRPr lang="en-US" dirty="0"/>
          </a:p>
          <a:p>
            <a:r>
              <a:rPr lang="en-US" b="0" i="0" dirty="0">
                <a:solidFill>
                  <a:srgbClr val="0000FF"/>
                </a:solidFill>
                <a:effectLst/>
                <a:latin typeface="inter-regular"/>
              </a:rPr>
              <a:t>Age is greater than 18</a:t>
            </a:r>
            <a:endParaRPr lang="en-IN" dirty="0"/>
          </a:p>
        </p:txBody>
      </p:sp>
      <p:sp>
        <p:nvSpPr>
          <p:cNvPr id="14" name="TextBox 13">
            <a:extLst>
              <a:ext uri="{FF2B5EF4-FFF2-40B4-BE49-F238E27FC236}">
                <a16:creationId xmlns:a16="http://schemas.microsoft.com/office/drawing/2014/main" xmlns="" id="{E2B70E39-EF1C-C9DE-1D68-DF4C270C43FB}"/>
              </a:ext>
            </a:extLst>
          </p:cNvPr>
          <p:cNvSpPr txBox="1"/>
          <p:nvPr/>
        </p:nvSpPr>
        <p:spPr>
          <a:xfrm>
            <a:off x="633784" y="2704180"/>
            <a:ext cx="6390013" cy="3970318"/>
          </a:xfrm>
          <a:prstGeom prst="rect">
            <a:avLst/>
          </a:prstGeom>
          <a:noFill/>
          <a:ln>
            <a:solidFill>
              <a:schemeClr val="accent1"/>
            </a:solidFill>
          </a:ln>
        </p:spPr>
        <p:txBody>
          <a:bodyPr wrap="square">
            <a:spAutoFit/>
          </a:bodyPr>
          <a:lstStyle/>
          <a:p>
            <a:r>
              <a:rPr lang="en-US" dirty="0"/>
              <a:t>Example:</a:t>
            </a:r>
          </a:p>
          <a:p>
            <a:r>
              <a:rPr lang="en-US" dirty="0"/>
              <a:t>public class Example1 </a:t>
            </a:r>
          </a:p>
          <a:p>
            <a:r>
              <a:rPr lang="en-US" dirty="0"/>
              <a:t>{  </a:t>
            </a:r>
          </a:p>
          <a:p>
            <a:r>
              <a:rPr lang="en-US" dirty="0"/>
              <a:t>     public static void main(String[] </a:t>
            </a:r>
            <a:r>
              <a:rPr lang="en-US" dirty="0" err="1"/>
              <a:t>args</a:t>
            </a:r>
            <a:r>
              <a:rPr lang="en-US" dirty="0"/>
              <a:t>) </a:t>
            </a:r>
          </a:p>
          <a:p>
            <a:r>
              <a:rPr lang="en-US" dirty="0"/>
              <a:t>     {  </a:t>
            </a:r>
          </a:p>
          <a:p>
            <a:r>
              <a:rPr lang="en-US" dirty="0"/>
              <a:t>    	//defining an 'age' variable  </a:t>
            </a:r>
          </a:p>
          <a:p>
            <a:r>
              <a:rPr lang="en-US" dirty="0"/>
              <a:t>   	int age=20;  </a:t>
            </a:r>
          </a:p>
          <a:p>
            <a:r>
              <a:rPr lang="en-US" dirty="0"/>
              <a:t>    	//checking the age  </a:t>
            </a:r>
          </a:p>
          <a:p>
            <a:r>
              <a:rPr lang="en-US" dirty="0"/>
              <a:t>    	if(age&gt;18)</a:t>
            </a:r>
          </a:p>
          <a:p>
            <a:r>
              <a:rPr lang="en-US" dirty="0"/>
              <a:t>	{  </a:t>
            </a:r>
          </a:p>
          <a:p>
            <a:r>
              <a:rPr lang="en-US" dirty="0"/>
              <a:t>        		</a:t>
            </a:r>
            <a:r>
              <a:rPr lang="en-US" dirty="0" err="1"/>
              <a:t>System.out.print</a:t>
            </a:r>
            <a:r>
              <a:rPr lang="en-US" dirty="0"/>
              <a:t>("Age is greater than 18");  </a:t>
            </a:r>
          </a:p>
          <a:p>
            <a:r>
              <a:rPr lang="en-US" dirty="0"/>
              <a:t>    	}  </a:t>
            </a:r>
          </a:p>
          <a:p>
            <a:r>
              <a:rPr lang="en-US" dirty="0"/>
              <a:t>      }  </a:t>
            </a:r>
          </a:p>
          <a:p>
            <a:r>
              <a:rPr lang="en-US" dirty="0"/>
              <a:t>}  </a:t>
            </a:r>
            <a:endParaRPr lang="en-IN" dirty="0"/>
          </a:p>
        </p:txBody>
      </p:sp>
    </p:spTree>
    <p:extLst>
      <p:ext uri="{BB962C8B-B14F-4D97-AF65-F5344CB8AC3E}">
        <p14:creationId xmlns:p14="http://schemas.microsoft.com/office/powerpoint/2010/main" val="8614617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0C7E4F7-71FC-97BC-B0FE-5CBAACB924C3}"/>
              </a:ext>
            </a:extLst>
          </p:cNvPr>
          <p:cNvSpPr>
            <a:spLocks noGrp="1"/>
          </p:cNvSpPr>
          <p:nvPr>
            <p:ph type="title"/>
          </p:nvPr>
        </p:nvSpPr>
        <p:spPr>
          <a:xfrm>
            <a:off x="1024391" y="117314"/>
            <a:ext cx="10515600" cy="679904"/>
          </a:xfrm>
        </p:spPr>
        <p:txBody>
          <a:bodyPr>
            <a:normAutofit fontScale="90000"/>
          </a:bodyPr>
          <a:lstStyle/>
          <a:p>
            <a:pPr algn="ctr"/>
            <a:r>
              <a:rPr lang="en-IN" b="1" dirty="0">
                <a:solidFill>
                  <a:srgbClr val="610B38"/>
                </a:solidFill>
                <a:latin typeface="erdana"/>
              </a:rPr>
              <a:t>Control Statements: </a:t>
            </a:r>
            <a:r>
              <a:rPr lang="en-IN" b="1" dirty="0" err="1">
                <a:solidFill>
                  <a:srgbClr val="610B38"/>
                </a:solidFill>
                <a:latin typeface="erdana"/>
              </a:rPr>
              <a:t>if..else</a:t>
            </a:r>
            <a:endParaRPr lang="en-IN" b="1" dirty="0">
              <a:solidFill>
                <a:srgbClr val="610B38"/>
              </a:solidFill>
              <a:latin typeface="erdana"/>
            </a:endParaRPr>
          </a:p>
        </p:txBody>
      </p:sp>
      <p:pic>
        <p:nvPicPr>
          <p:cNvPr id="4" name="Picture 4" descr="F:\HIREMEE\GIET University HD Logo.jpg">
            <a:extLst>
              <a:ext uri="{FF2B5EF4-FFF2-40B4-BE49-F238E27FC236}">
                <a16:creationId xmlns:a16="http://schemas.microsoft.com/office/drawing/2014/main" xmlns="" id="{3FDF0957-0DA4-A1E2-3163-58CE878BDC22}"/>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
        <p:nvSpPr>
          <p:cNvPr id="10" name="TextBox 9">
            <a:extLst>
              <a:ext uri="{FF2B5EF4-FFF2-40B4-BE49-F238E27FC236}">
                <a16:creationId xmlns:a16="http://schemas.microsoft.com/office/drawing/2014/main" xmlns="" id="{215D318D-0CB9-7E71-77BB-B3FA48B16D5B}"/>
              </a:ext>
            </a:extLst>
          </p:cNvPr>
          <p:cNvSpPr txBox="1"/>
          <p:nvPr/>
        </p:nvSpPr>
        <p:spPr>
          <a:xfrm>
            <a:off x="999271" y="1086636"/>
            <a:ext cx="3783744" cy="2746906"/>
          </a:xfrm>
          <a:prstGeom prst="rect">
            <a:avLst/>
          </a:prstGeom>
          <a:noFill/>
          <a:ln>
            <a:solidFill>
              <a:schemeClr val="accent1"/>
            </a:solidFill>
          </a:ln>
        </p:spPr>
        <p:txBody>
          <a:bodyPr wrap="square">
            <a:spAutoFit/>
          </a:bodyPr>
          <a:lstStyle/>
          <a:p>
            <a:r>
              <a:rPr lang="en-US" b="1" dirty="0"/>
              <a:t>Syntax:</a:t>
            </a:r>
          </a:p>
          <a:p>
            <a:endParaRPr lang="en-US" sz="600" dirty="0"/>
          </a:p>
          <a:p>
            <a:r>
              <a:rPr lang="en-US" dirty="0"/>
              <a:t>if(condition)</a:t>
            </a:r>
          </a:p>
          <a:p>
            <a:r>
              <a:rPr lang="en-US" dirty="0"/>
              <a:t>{  </a:t>
            </a:r>
          </a:p>
          <a:p>
            <a:r>
              <a:rPr lang="en-US" dirty="0"/>
              <a:t>	//code if condition is true  </a:t>
            </a:r>
          </a:p>
          <a:p>
            <a:r>
              <a:rPr lang="en-US" dirty="0"/>
              <a:t>}</a:t>
            </a:r>
          </a:p>
          <a:p>
            <a:r>
              <a:rPr lang="en-US" dirty="0"/>
              <a:t>else</a:t>
            </a:r>
          </a:p>
          <a:p>
            <a:r>
              <a:rPr lang="en-US" dirty="0"/>
              <a:t>{  </a:t>
            </a:r>
          </a:p>
          <a:p>
            <a:r>
              <a:rPr lang="en-US" dirty="0"/>
              <a:t>	//code if condition is false  </a:t>
            </a:r>
          </a:p>
          <a:p>
            <a:r>
              <a:rPr lang="en-US" dirty="0"/>
              <a:t>} </a:t>
            </a:r>
            <a:endParaRPr lang="en-IN" dirty="0"/>
          </a:p>
        </p:txBody>
      </p:sp>
      <p:sp>
        <p:nvSpPr>
          <p:cNvPr id="5" name="TextBox 4">
            <a:extLst>
              <a:ext uri="{FF2B5EF4-FFF2-40B4-BE49-F238E27FC236}">
                <a16:creationId xmlns:a16="http://schemas.microsoft.com/office/drawing/2014/main" xmlns="" id="{837AF7E6-D4D7-B929-865C-02900A3AD2B3}"/>
              </a:ext>
            </a:extLst>
          </p:cNvPr>
          <p:cNvSpPr txBox="1"/>
          <p:nvPr/>
        </p:nvSpPr>
        <p:spPr>
          <a:xfrm>
            <a:off x="5084466" y="1086636"/>
            <a:ext cx="6455525" cy="4247317"/>
          </a:xfrm>
          <a:prstGeom prst="rect">
            <a:avLst/>
          </a:prstGeom>
          <a:noFill/>
          <a:ln>
            <a:solidFill>
              <a:schemeClr val="accent1"/>
            </a:solidFill>
          </a:ln>
        </p:spPr>
        <p:txBody>
          <a:bodyPr wrap="square">
            <a:spAutoFit/>
          </a:bodyPr>
          <a:lstStyle/>
          <a:p>
            <a:r>
              <a:rPr lang="en-IN" dirty="0"/>
              <a:t>public class Example2</a:t>
            </a:r>
          </a:p>
          <a:p>
            <a:r>
              <a:rPr lang="en-IN" dirty="0"/>
              <a:t>{  </a:t>
            </a:r>
          </a:p>
          <a:p>
            <a:r>
              <a:rPr lang="en-IN" dirty="0"/>
              <a:t>	public static void main(String[] </a:t>
            </a:r>
            <a:r>
              <a:rPr lang="en-IN" dirty="0" err="1"/>
              <a:t>args</a:t>
            </a:r>
            <a:r>
              <a:rPr lang="en-IN" dirty="0"/>
              <a:t>) </a:t>
            </a:r>
          </a:p>
          <a:p>
            <a:r>
              <a:rPr lang="en-IN" dirty="0"/>
              <a:t>	{  </a:t>
            </a:r>
          </a:p>
          <a:p>
            <a:r>
              <a:rPr lang="en-IN" dirty="0"/>
              <a:t>    		int number=13;  </a:t>
            </a:r>
          </a:p>
          <a:p>
            <a:r>
              <a:rPr lang="en-IN" dirty="0"/>
              <a:t>        		if(number%2==0)</a:t>
            </a:r>
          </a:p>
          <a:p>
            <a:r>
              <a:rPr lang="en-IN" dirty="0"/>
              <a:t>		{  </a:t>
            </a:r>
          </a:p>
          <a:p>
            <a:r>
              <a:rPr lang="en-IN" dirty="0"/>
              <a:t>        			</a:t>
            </a:r>
            <a:r>
              <a:rPr lang="en-IN" dirty="0" err="1"/>
              <a:t>System.out.println</a:t>
            </a:r>
            <a:r>
              <a:rPr lang="en-IN" dirty="0"/>
              <a:t>(“</a:t>
            </a:r>
            <a:r>
              <a:rPr lang="en-IN" dirty="0">
                <a:solidFill>
                  <a:srgbClr val="0070C0"/>
                </a:solidFill>
              </a:rPr>
              <a:t>Even Number</a:t>
            </a:r>
            <a:r>
              <a:rPr lang="en-IN" dirty="0"/>
              <a:t>");  </a:t>
            </a:r>
          </a:p>
          <a:p>
            <a:r>
              <a:rPr lang="en-IN" dirty="0"/>
              <a:t>    		}</a:t>
            </a:r>
          </a:p>
          <a:p>
            <a:r>
              <a:rPr lang="en-IN" dirty="0"/>
              <a:t>		else</a:t>
            </a:r>
          </a:p>
          <a:p>
            <a:r>
              <a:rPr lang="en-IN" dirty="0"/>
              <a:t>		{  </a:t>
            </a:r>
          </a:p>
          <a:p>
            <a:r>
              <a:rPr lang="en-IN" dirty="0"/>
              <a:t>        			</a:t>
            </a:r>
            <a:r>
              <a:rPr lang="en-IN" dirty="0" err="1"/>
              <a:t>System.out.println</a:t>
            </a:r>
            <a:r>
              <a:rPr lang="en-IN" dirty="0"/>
              <a:t>(“</a:t>
            </a:r>
            <a:r>
              <a:rPr lang="en-IN" dirty="0">
                <a:solidFill>
                  <a:srgbClr val="0070C0"/>
                </a:solidFill>
              </a:rPr>
              <a:t>Odd Number</a:t>
            </a:r>
            <a:r>
              <a:rPr lang="en-IN" dirty="0"/>
              <a:t>");  </a:t>
            </a:r>
          </a:p>
          <a:p>
            <a:r>
              <a:rPr lang="en-IN" dirty="0"/>
              <a:t>    		}  </a:t>
            </a:r>
          </a:p>
          <a:p>
            <a:r>
              <a:rPr lang="en-IN" dirty="0"/>
              <a:t>	}  </a:t>
            </a:r>
          </a:p>
          <a:p>
            <a:r>
              <a:rPr lang="en-IN" dirty="0"/>
              <a:t>} </a:t>
            </a:r>
          </a:p>
        </p:txBody>
      </p:sp>
      <p:sp>
        <p:nvSpPr>
          <p:cNvPr id="7" name="TextBox 6">
            <a:extLst>
              <a:ext uri="{FF2B5EF4-FFF2-40B4-BE49-F238E27FC236}">
                <a16:creationId xmlns:a16="http://schemas.microsoft.com/office/drawing/2014/main" xmlns="" id="{4F5766D9-FE30-9D9E-8051-E6BBAB512D2C}"/>
              </a:ext>
            </a:extLst>
          </p:cNvPr>
          <p:cNvSpPr txBox="1"/>
          <p:nvPr/>
        </p:nvSpPr>
        <p:spPr>
          <a:xfrm>
            <a:off x="6574134" y="5817356"/>
            <a:ext cx="3906296" cy="923330"/>
          </a:xfrm>
          <a:prstGeom prst="rect">
            <a:avLst/>
          </a:prstGeom>
          <a:noFill/>
          <a:ln>
            <a:solidFill>
              <a:schemeClr val="accent1"/>
            </a:solidFill>
          </a:ln>
        </p:spPr>
        <p:txBody>
          <a:bodyPr wrap="square">
            <a:spAutoFit/>
          </a:bodyPr>
          <a:lstStyle/>
          <a:p>
            <a:r>
              <a:rPr lang="en-IN" b="1" dirty="0"/>
              <a:t>Output: </a:t>
            </a:r>
          </a:p>
          <a:p>
            <a:endParaRPr lang="en-IN" b="1" dirty="0"/>
          </a:p>
          <a:p>
            <a:r>
              <a:rPr lang="en-IN" dirty="0"/>
              <a:t>Odd Number</a:t>
            </a:r>
          </a:p>
        </p:txBody>
      </p:sp>
    </p:spTree>
    <p:extLst>
      <p:ext uri="{BB962C8B-B14F-4D97-AF65-F5344CB8AC3E}">
        <p14:creationId xmlns:p14="http://schemas.microsoft.com/office/powerpoint/2010/main" val="412718095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0C7E4F7-71FC-97BC-B0FE-5CBAACB924C3}"/>
              </a:ext>
            </a:extLst>
          </p:cNvPr>
          <p:cNvSpPr>
            <a:spLocks noGrp="1"/>
          </p:cNvSpPr>
          <p:nvPr>
            <p:ph type="title"/>
          </p:nvPr>
        </p:nvSpPr>
        <p:spPr>
          <a:xfrm>
            <a:off x="1024391" y="117314"/>
            <a:ext cx="10515600" cy="679904"/>
          </a:xfrm>
        </p:spPr>
        <p:txBody>
          <a:bodyPr>
            <a:normAutofit fontScale="90000"/>
          </a:bodyPr>
          <a:lstStyle/>
          <a:p>
            <a:pPr algn="ctr"/>
            <a:r>
              <a:rPr lang="en-IN" b="1" dirty="0">
                <a:solidFill>
                  <a:srgbClr val="610B38"/>
                </a:solidFill>
                <a:latin typeface="erdana"/>
              </a:rPr>
              <a:t>Control Statements :  </a:t>
            </a:r>
            <a:r>
              <a:rPr lang="en-IN" b="1" dirty="0" err="1">
                <a:solidFill>
                  <a:srgbClr val="610B38"/>
                </a:solidFill>
                <a:latin typeface="erdana"/>
              </a:rPr>
              <a:t>if..else</a:t>
            </a:r>
            <a:r>
              <a:rPr lang="en-IN" b="1" dirty="0">
                <a:solidFill>
                  <a:srgbClr val="610B38"/>
                </a:solidFill>
                <a:latin typeface="erdana"/>
              </a:rPr>
              <a:t> if .. else</a:t>
            </a:r>
          </a:p>
        </p:txBody>
      </p:sp>
      <p:pic>
        <p:nvPicPr>
          <p:cNvPr id="4" name="Picture 4" descr="F:\HIREMEE\GIET University HD Logo.jpg">
            <a:extLst>
              <a:ext uri="{FF2B5EF4-FFF2-40B4-BE49-F238E27FC236}">
                <a16:creationId xmlns:a16="http://schemas.microsoft.com/office/drawing/2014/main" xmlns="" id="{3FDF0957-0DA4-A1E2-3163-58CE878BDC22}"/>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
        <p:nvSpPr>
          <p:cNvPr id="10" name="TextBox 9">
            <a:extLst>
              <a:ext uri="{FF2B5EF4-FFF2-40B4-BE49-F238E27FC236}">
                <a16:creationId xmlns:a16="http://schemas.microsoft.com/office/drawing/2014/main" xmlns="" id="{215D318D-0CB9-7E71-77BB-B3FA48B16D5B}"/>
              </a:ext>
            </a:extLst>
          </p:cNvPr>
          <p:cNvSpPr txBox="1"/>
          <p:nvPr/>
        </p:nvSpPr>
        <p:spPr>
          <a:xfrm>
            <a:off x="895977" y="843677"/>
            <a:ext cx="4618596" cy="5170646"/>
          </a:xfrm>
          <a:prstGeom prst="rect">
            <a:avLst/>
          </a:prstGeom>
          <a:noFill/>
          <a:ln>
            <a:solidFill>
              <a:schemeClr val="accent1"/>
            </a:solidFill>
          </a:ln>
        </p:spPr>
        <p:txBody>
          <a:bodyPr wrap="square">
            <a:spAutoFit/>
          </a:bodyPr>
          <a:lstStyle/>
          <a:p>
            <a:r>
              <a:rPr lang="en-US" b="1" dirty="0"/>
              <a:t>Syntax:</a:t>
            </a:r>
          </a:p>
          <a:p>
            <a:endParaRPr lang="en-US" sz="600" dirty="0"/>
          </a:p>
          <a:p>
            <a:r>
              <a:rPr lang="en-US" dirty="0"/>
              <a:t>if(condition1)</a:t>
            </a:r>
          </a:p>
          <a:p>
            <a:r>
              <a:rPr lang="en-US" dirty="0"/>
              <a:t>{  </a:t>
            </a:r>
          </a:p>
          <a:p>
            <a:r>
              <a:rPr lang="en-US" dirty="0"/>
              <a:t>	// if condition1 is true  </a:t>
            </a:r>
          </a:p>
          <a:p>
            <a:r>
              <a:rPr lang="en-US" dirty="0"/>
              <a:t>}</a:t>
            </a:r>
          </a:p>
          <a:p>
            <a:r>
              <a:rPr lang="en-US" dirty="0"/>
              <a:t>else if(condition2)</a:t>
            </a:r>
          </a:p>
          <a:p>
            <a:r>
              <a:rPr lang="en-US" dirty="0"/>
              <a:t>{  </a:t>
            </a:r>
          </a:p>
          <a:p>
            <a:r>
              <a:rPr lang="en-US" dirty="0"/>
              <a:t>	//if condition2 is true  </a:t>
            </a:r>
          </a:p>
          <a:p>
            <a:r>
              <a:rPr lang="en-US" dirty="0"/>
              <a:t>}  </a:t>
            </a:r>
          </a:p>
          <a:p>
            <a:r>
              <a:rPr lang="en-US" dirty="0"/>
              <a:t>else if(condition3)</a:t>
            </a:r>
          </a:p>
          <a:p>
            <a:r>
              <a:rPr lang="en-US" dirty="0"/>
              <a:t>{  </a:t>
            </a:r>
          </a:p>
          <a:p>
            <a:r>
              <a:rPr lang="en-US" dirty="0"/>
              <a:t>	//if condition3 is true  </a:t>
            </a:r>
          </a:p>
          <a:p>
            <a:r>
              <a:rPr lang="en-US" dirty="0"/>
              <a:t>}  </a:t>
            </a:r>
          </a:p>
          <a:p>
            <a:r>
              <a:rPr lang="en-US" dirty="0"/>
              <a:t>...  </a:t>
            </a:r>
          </a:p>
          <a:p>
            <a:r>
              <a:rPr lang="en-US" dirty="0"/>
              <a:t>else</a:t>
            </a:r>
          </a:p>
          <a:p>
            <a:r>
              <a:rPr lang="en-US" dirty="0"/>
              <a:t>{  </a:t>
            </a:r>
          </a:p>
          <a:p>
            <a:r>
              <a:rPr lang="en-US" dirty="0"/>
              <a:t>	//if all the conditions are false  </a:t>
            </a:r>
          </a:p>
          <a:p>
            <a:r>
              <a:rPr lang="en-US" dirty="0"/>
              <a:t>} </a:t>
            </a:r>
            <a:endParaRPr lang="en-IN" dirty="0"/>
          </a:p>
        </p:txBody>
      </p:sp>
      <p:sp>
        <p:nvSpPr>
          <p:cNvPr id="5" name="TextBox 4">
            <a:extLst>
              <a:ext uri="{FF2B5EF4-FFF2-40B4-BE49-F238E27FC236}">
                <a16:creationId xmlns:a16="http://schemas.microsoft.com/office/drawing/2014/main" xmlns="" id="{837AF7E6-D4D7-B929-865C-02900A3AD2B3}"/>
              </a:ext>
            </a:extLst>
          </p:cNvPr>
          <p:cNvSpPr txBox="1"/>
          <p:nvPr/>
        </p:nvSpPr>
        <p:spPr>
          <a:xfrm>
            <a:off x="5988818" y="843677"/>
            <a:ext cx="5551173" cy="5355312"/>
          </a:xfrm>
          <a:prstGeom prst="rect">
            <a:avLst/>
          </a:prstGeom>
          <a:noFill/>
          <a:ln>
            <a:solidFill>
              <a:schemeClr val="accent1"/>
            </a:solidFill>
          </a:ln>
        </p:spPr>
        <p:txBody>
          <a:bodyPr wrap="square">
            <a:spAutoFit/>
          </a:bodyPr>
          <a:lstStyle/>
          <a:p>
            <a:r>
              <a:rPr lang="en-IN" dirty="0"/>
              <a:t>public class Example3</a:t>
            </a:r>
          </a:p>
          <a:p>
            <a:r>
              <a:rPr lang="en-IN" dirty="0"/>
              <a:t>{    </a:t>
            </a:r>
          </a:p>
          <a:p>
            <a:r>
              <a:rPr lang="en-IN" dirty="0"/>
              <a:t>      public static void main(String[] </a:t>
            </a:r>
            <a:r>
              <a:rPr lang="en-IN" dirty="0" err="1"/>
              <a:t>args</a:t>
            </a:r>
            <a:r>
              <a:rPr lang="en-IN" dirty="0"/>
              <a:t>)</a:t>
            </a:r>
          </a:p>
          <a:p>
            <a:r>
              <a:rPr lang="en-IN" dirty="0"/>
              <a:t>      {    </a:t>
            </a:r>
          </a:p>
          <a:p>
            <a:r>
              <a:rPr lang="en-IN" dirty="0"/>
              <a:t>    	int number=-13;    </a:t>
            </a:r>
          </a:p>
          <a:p>
            <a:r>
              <a:rPr lang="en-IN" dirty="0"/>
              <a:t>    	if(number&gt;0)</a:t>
            </a:r>
          </a:p>
          <a:p>
            <a:r>
              <a:rPr lang="en-IN" dirty="0"/>
              <a:t>	{  </a:t>
            </a:r>
          </a:p>
          <a:p>
            <a:r>
              <a:rPr lang="en-IN" dirty="0"/>
              <a:t>                       </a:t>
            </a:r>
            <a:r>
              <a:rPr lang="en-IN" dirty="0" err="1"/>
              <a:t>System.out.println</a:t>
            </a:r>
            <a:r>
              <a:rPr lang="en-IN" dirty="0"/>
              <a:t>("</a:t>
            </a:r>
            <a:r>
              <a:rPr lang="en-IN" b="1" dirty="0">
                <a:solidFill>
                  <a:srgbClr val="0070C0"/>
                </a:solidFill>
              </a:rPr>
              <a:t>POSITIVE</a:t>
            </a:r>
            <a:r>
              <a:rPr lang="en-IN" dirty="0"/>
              <a:t>");  </a:t>
            </a:r>
          </a:p>
          <a:p>
            <a:r>
              <a:rPr lang="en-IN" dirty="0"/>
              <a:t>                 }</a:t>
            </a:r>
          </a:p>
          <a:p>
            <a:r>
              <a:rPr lang="en-IN" dirty="0"/>
              <a:t>                 else if(number&lt;0)</a:t>
            </a:r>
          </a:p>
          <a:p>
            <a:r>
              <a:rPr lang="en-IN" dirty="0"/>
              <a:t>                 {  </a:t>
            </a:r>
          </a:p>
          <a:p>
            <a:r>
              <a:rPr lang="en-IN" dirty="0"/>
              <a:t>    	      </a:t>
            </a:r>
            <a:r>
              <a:rPr lang="en-IN" dirty="0" err="1"/>
              <a:t>System.out.println</a:t>
            </a:r>
            <a:r>
              <a:rPr lang="en-IN" dirty="0"/>
              <a:t>("</a:t>
            </a:r>
            <a:r>
              <a:rPr lang="en-IN" b="1" dirty="0">
                <a:solidFill>
                  <a:srgbClr val="0070C0"/>
                </a:solidFill>
              </a:rPr>
              <a:t>NEGATIVE</a:t>
            </a:r>
            <a:r>
              <a:rPr lang="en-IN" dirty="0"/>
              <a:t>");  </a:t>
            </a:r>
          </a:p>
          <a:p>
            <a:r>
              <a:rPr lang="en-IN" dirty="0"/>
              <a:t>                 }</a:t>
            </a:r>
          </a:p>
          <a:p>
            <a:r>
              <a:rPr lang="en-IN" dirty="0"/>
              <a:t>                else</a:t>
            </a:r>
          </a:p>
          <a:p>
            <a:r>
              <a:rPr lang="en-IN" dirty="0"/>
              <a:t>                {  </a:t>
            </a:r>
          </a:p>
          <a:p>
            <a:r>
              <a:rPr lang="en-IN" dirty="0"/>
              <a:t>    	      </a:t>
            </a:r>
            <a:r>
              <a:rPr lang="en-IN" dirty="0" err="1"/>
              <a:t>System.out.println</a:t>
            </a:r>
            <a:r>
              <a:rPr lang="en-IN" dirty="0"/>
              <a:t>("</a:t>
            </a:r>
            <a:r>
              <a:rPr lang="en-IN" b="1" dirty="0">
                <a:solidFill>
                  <a:srgbClr val="0070C0"/>
                </a:solidFill>
              </a:rPr>
              <a:t>ZERO</a:t>
            </a:r>
            <a:r>
              <a:rPr lang="en-IN" dirty="0"/>
              <a:t>");  </a:t>
            </a:r>
          </a:p>
          <a:p>
            <a:r>
              <a:rPr lang="en-IN" dirty="0"/>
              <a:t>                }  </a:t>
            </a:r>
          </a:p>
          <a:p>
            <a:r>
              <a:rPr lang="en-IN" dirty="0"/>
              <a:t>      }    </a:t>
            </a:r>
          </a:p>
          <a:p>
            <a:r>
              <a:rPr lang="en-IN" dirty="0"/>
              <a:t>} </a:t>
            </a:r>
          </a:p>
        </p:txBody>
      </p:sp>
      <p:sp>
        <p:nvSpPr>
          <p:cNvPr id="7" name="TextBox 6">
            <a:extLst>
              <a:ext uri="{FF2B5EF4-FFF2-40B4-BE49-F238E27FC236}">
                <a16:creationId xmlns:a16="http://schemas.microsoft.com/office/drawing/2014/main" xmlns="" id="{4F5766D9-FE30-9D9E-8051-E6BBAB512D2C}"/>
              </a:ext>
            </a:extLst>
          </p:cNvPr>
          <p:cNvSpPr txBox="1"/>
          <p:nvPr/>
        </p:nvSpPr>
        <p:spPr>
          <a:xfrm>
            <a:off x="6554037" y="6329616"/>
            <a:ext cx="3906296" cy="369332"/>
          </a:xfrm>
          <a:prstGeom prst="rect">
            <a:avLst/>
          </a:prstGeom>
          <a:noFill/>
          <a:ln>
            <a:solidFill>
              <a:schemeClr val="accent1"/>
            </a:solidFill>
          </a:ln>
        </p:spPr>
        <p:txBody>
          <a:bodyPr wrap="square">
            <a:spAutoFit/>
          </a:bodyPr>
          <a:lstStyle/>
          <a:p>
            <a:r>
              <a:rPr lang="en-IN" b="1" dirty="0"/>
              <a:t>Output: </a:t>
            </a:r>
            <a:r>
              <a:rPr lang="en-IN" dirty="0"/>
              <a:t>NEGATIVE</a:t>
            </a:r>
          </a:p>
        </p:txBody>
      </p:sp>
    </p:spTree>
    <p:extLst>
      <p:ext uri="{BB962C8B-B14F-4D97-AF65-F5344CB8AC3E}">
        <p14:creationId xmlns:p14="http://schemas.microsoft.com/office/powerpoint/2010/main" val="246283199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0C7E4F7-71FC-97BC-B0FE-5CBAACB924C3}"/>
              </a:ext>
            </a:extLst>
          </p:cNvPr>
          <p:cNvSpPr>
            <a:spLocks noGrp="1"/>
          </p:cNvSpPr>
          <p:nvPr>
            <p:ph type="title"/>
          </p:nvPr>
        </p:nvSpPr>
        <p:spPr>
          <a:xfrm>
            <a:off x="1024391" y="117314"/>
            <a:ext cx="10515600" cy="679904"/>
          </a:xfrm>
        </p:spPr>
        <p:txBody>
          <a:bodyPr>
            <a:normAutofit fontScale="90000"/>
          </a:bodyPr>
          <a:lstStyle/>
          <a:p>
            <a:pPr algn="ctr"/>
            <a:r>
              <a:rPr lang="en-IN" b="1" dirty="0">
                <a:solidFill>
                  <a:srgbClr val="610B38"/>
                </a:solidFill>
                <a:latin typeface="erdana"/>
              </a:rPr>
              <a:t>Control Statements :  nested if</a:t>
            </a:r>
          </a:p>
        </p:txBody>
      </p:sp>
      <p:pic>
        <p:nvPicPr>
          <p:cNvPr id="4" name="Picture 4" descr="F:\HIREMEE\GIET University HD Logo.jpg">
            <a:extLst>
              <a:ext uri="{FF2B5EF4-FFF2-40B4-BE49-F238E27FC236}">
                <a16:creationId xmlns:a16="http://schemas.microsoft.com/office/drawing/2014/main" xmlns="" id="{3FDF0957-0DA4-A1E2-3163-58CE878BDC22}"/>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
        <p:nvSpPr>
          <p:cNvPr id="10" name="TextBox 9">
            <a:extLst>
              <a:ext uri="{FF2B5EF4-FFF2-40B4-BE49-F238E27FC236}">
                <a16:creationId xmlns:a16="http://schemas.microsoft.com/office/drawing/2014/main" xmlns="" id="{215D318D-0CB9-7E71-77BB-B3FA48B16D5B}"/>
              </a:ext>
            </a:extLst>
          </p:cNvPr>
          <p:cNvSpPr txBox="1"/>
          <p:nvPr/>
        </p:nvSpPr>
        <p:spPr>
          <a:xfrm>
            <a:off x="252883" y="1024547"/>
            <a:ext cx="3628453" cy="4216539"/>
          </a:xfrm>
          <a:prstGeom prst="rect">
            <a:avLst/>
          </a:prstGeom>
          <a:noFill/>
          <a:ln>
            <a:solidFill>
              <a:schemeClr val="accent1"/>
            </a:solidFill>
          </a:ln>
        </p:spPr>
        <p:txBody>
          <a:bodyPr wrap="square">
            <a:spAutoFit/>
          </a:bodyPr>
          <a:lstStyle/>
          <a:p>
            <a:r>
              <a:rPr lang="en-US" b="1" dirty="0"/>
              <a:t>Syntax:</a:t>
            </a:r>
          </a:p>
          <a:p>
            <a:endParaRPr lang="en-US" sz="600" dirty="0"/>
          </a:p>
          <a:p>
            <a:pPr algn="just"/>
            <a:r>
              <a:rPr lang="en-US" b="1" i="0" dirty="0">
                <a:solidFill>
                  <a:srgbClr val="006699"/>
                </a:solidFill>
                <a:effectLst/>
                <a:latin typeface="inter-regular"/>
              </a:rPr>
              <a:t>if</a:t>
            </a:r>
            <a:r>
              <a:rPr lang="en-US" b="0" i="0" dirty="0">
                <a:solidFill>
                  <a:srgbClr val="000000"/>
                </a:solidFill>
                <a:effectLst/>
                <a:latin typeface="inter-regular"/>
              </a:rPr>
              <a:t>(condition)</a:t>
            </a:r>
          </a:p>
          <a:p>
            <a:pPr algn="just"/>
            <a:r>
              <a:rPr lang="en-US" b="0" i="0" dirty="0">
                <a:solidFill>
                  <a:srgbClr val="000000"/>
                </a:solidFill>
                <a:effectLst/>
                <a:latin typeface="inter-regular"/>
              </a:rPr>
              <a:t>{    </a:t>
            </a:r>
          </a:p>
          <a:p>
            <a:pPr algn="just"/>
            <a:r>
              <a:rPr lang="en-US" b="0" i="0" dirty="0">
                <a:solidFill>
                  <a:srgbClr val="000000"/>
                </a:solidFill>
                <a:effectLst/>
                <a:latin typeface="inter-regular"/>
              </a:rPr>
              <a:t>     </a:t>
            </a:r>
            <a:r>
              <a:rPr lang="en-US" b="0" i="0" dirty="0">
                <a:solidFill>
                  <a:srgbClr val="008200"/>
                </a:solidFill>
                <a:effectLst/>
                <a:latin typeface="inter-regular"/>
              </a:rPr>
              <a:t>//code to be executed  </a:t>
            </a:r>
            <a:r>
              <a:rPr lang="en-US" b="0" i="0" dirty="0">
                <a:solidFill>
                  <a:srgbClr val="000000"/>
                </a:solidFill>
                <a:effectLst/>
                <a:latin typeface="inter-regular"/>
              </a:rPr>
              <a:t>  </a:t>
            </a:r>
          </a:p>
          <a:p>
            <a:pPr algn="just"/>
            <a:r>
              <a:rPr lang="en-US" b="0" i="0" dirty="0">
                <a:solidFill>
                  <a:srgbClr val="000000"/>
                </a:solidFill>
                <a:effectLst/>
                <a:latin typeface="inter-regular"/>
              </a:rPr>
              <a:t>          </a:t>
            </a:r>
            <a:r>
              <a:rPr lang="en-US" b="1" i="0" dirty="0">
                <a:solidFill>
                  <a:srgbClr val="006699"/>
                </a:solidFill>
                <a:effectLst/>
                <a:latin typeface="inter-regular"/>
              </a:rPr>
              <a:t>if</a:t>
            </a:r>
            <a:r>
              <a:rPr lang="en-US" b="0" i="0" dirty="0">
                <a:solidFill>
                  <a:srgbClr val="000000"/>
                </a:solidFill>
                <a:effectLst/>
                <a:latin typeface="inter-regular"/>
              </a:rPr>
              <a:t>(condition)</a:t>
            </a:r>
          </a:p>
          <a:p>
            <a:pPr algn="just"/>
            <a:r>
              <a:rPr lang="en-US" b="0" i="0" dirty="0">
                <a:solidFill>
                  <a:srgbClr val="000000"/>
                </a:solidFill>
                <a:effectLst/>
                <a:latin typeface="inter-regular"/>
              </a:rPr>
              <a:t>          {  </a:t>
            </a:r>
          </a:p>
          <a:p>
            <a:pPr algn="just"/>
            <a:r>
              <a:rPr lang="en-US" b="0" i="0" dirty="0">
                <a:solidFill>
                  <a:srgbClr val="000000"/>
                </a:solidFill>
                <a:effectLst/>
                <a:latin typeface="inter-regular"/>
              </a:rPr>
              <a:t>             </a:t>
            </a:r>
            <a:r>
              <a:rPr lang="en-US" b="0" i="0" dirty="0">
                <a:solidFill>
                  <a:srgbClr val="008200"/>
                </a:solidFill>
                <a:effectLst/>
                <a:latin typeface="inter-regular"/>
              </a:rPr>
              <a:t>//code to be executed  </a:t>
            </a:r>
            <a:r>
              <a:rPr lang="en-US" b="0" i="0" dirty="0">
                <a:solidFill>
                  <a:srgbClr val="000000"/>
                </a:solidFill>
                <a:effectLst/>
                <a:latin typeface="inter-regular"/>
              </a:rPr>
              <a:t>  </a:t>
            </a:r>
          </a:p>
          <a:p>
            <a:pPr algn="just"/>
            <a:r>
              <a:rPr lang="en-US" b="0" i="0" dirty="0">
                <a:solidFill>
                  <a:srgbClr val="000000"/>
                </a:solidFill>
                <a:effectLst/>
                <a:latin typeface="inter-regular"/>
              </a:rPr>
              <a:t>          }    </a:t>
            </a:r>
          </a:p>
          <a:p>
            <a:pPr algn="just"/>
            <a:r>
              <a:rPr lang="en-US" b="0" i="0" dirty="0">
                <a:solidFill>
                  <a:srgbClr val="000000"/>
                </a:solidFill>
                <a:effectLst/>
                <a:latin typeface="inter-regular"/>
              </a:rPr>
              <a:t>}  </a:t>
            </a:r>
          </a:p>
          <a:p>
            <a:pPr algn="just"/>
            <a:endParaRPr lang="en-US" dirty="0">
              <a:solidFill>
                <a:srgbClr val="000000"/>
              </a:solidFill>
              <a:latin typeface="inter-regular"/>
            </a:endParaRPr>
          </a:p>
          <a:p>
            <a:pPr algn="just"/>
            <a:endParaRPr lang="en-US" b="0" i="0" dirty="0">
              <a:solidFill>
                <a:srgbClr val="000000"/>
              </a:solidFill>
              <a:effectLst/>
              <a:latin typeface="inter-regular"/>
            </a:endParaRPr>
          </a:p>
          <a:p>
            <a:pPr algn="just"/>
            <a:endParaRPr lang="en-US" dirty="0">
              <a:solidFill>
                <a:srgbClr val="000000"/>
              </a:solidFill>
              <a:latin typeface="inter-regular"/>
            </a:endParaRPr>
          </a:p>
          <a:p>
            <a:pPr algn="just"/>
            <a:endParaRPr lang="en-US" b="0" i="0" dirty="0">
              <a:solidFill>
                <a:srgbClr val="000000"/>
              </a:solidFill>
              <a:effectLst/>
              <a:latin typeface="inter-regular"/>
            </a:endParaRPr>
          </a:p>
          <a:p>
            <a:pPr algn="just"/>
            <a:endParaRPr lang="en-US" sz="2800" dirty="0">
              <a:solidFill>
                <a:srgbClr val="000000"/>
              </a:solidFill>
              <a:latin typeface="inter-regular"/>
            </a:endParaRPr>
          </a:p>
        </p:txBody>
      </p:sp>
      <p:sp>
        <p:nvSpPr>
          <p:cNvPr id="5" name="TextBox 4">
            <a:extLst>
              <a:ext uri="{FF2B5EF4-FFF2-40B4-BE49-F238E27FC236}">
                <a16:creationId xmlns:a16="http://schemas.microsoft.com/office/drawing/2014/main" xmlns="" id="{837AF7E6-D4D7-B929-865C-02900A3AD2B3}"/>
              </a:ext>
            </a:extLst>
          </p:cNvPr>
          <p:cNvSpPr txBox="1"/>
          <p:nvPr/>
        </p:nvSpPr>
        <p:spPr>
          <a:xfrm>
            <a:off x="4241260" y="1033890"/>
            <a:ext cx="7697857" cy="4247317"/>
          </a:xfrm>
          <a:prstGeom prst="rect">
            <a:avLst/>
          </a:prstGeom>
          <a:noFill/>
          <a:ln>
            <a:solidFill>
              <a:schemeClr val="accent1"/>
            </a:solidFill>
          </a:ln>
        </p:spPr>
        <p:txBody>
          <a:bodyPr wrap="square">
            <a:spAutoFit/>
          </a:bodyPr>
          <a:lstStyle/>
          <a:p>
            <a:pPr algn="just"/>
            <a:r>
              <a:rPr lang="en-US" b="1" i="0" dirty="0">
                <a:solidFill>
                  <a:srgbClr val="006699"/>
                </a:solidFill>
                <a:effectLst/>
                <a:latin typeface="inter-regular"/>
              </a:rPr>
              <a:t>public</a:t>
            </a:r>
            <a:r>
              <a:rPr lang="en-US" b="0" i="0" dirty="0">
                <a:solidFill>
                  <a:srgbClr val="000000"/>
                </a:solidFill>
                <a:effectLst/>
                <a:latin typeface="inter-regular"/>
              </a:rPr>
              <a:t> </a:t>
            </a:r>
            <a:r>
              <a:rPr lang="en-US" b="1" i="0" dirty="0">
                <a:solidFill>
                  <a:srgbClr val="006699"/>
                </a:solidFill>
                <a:effectLst/>
                <a:latin typeface="inter-regular"/>
              </a:rPr>
              <a:t>class</a:t>
            </a:r>
            <a:r>
              <a:rPr lang="en-US" b="0" i="0" dirty="0">
                <a:solidFill>
                  <a:srgbClr val="000000"/>
                </a:solidFill>
                <a:effectLst/>
                <a:latin typeface="inter-regular"/>
              </a:rPr>
              <a:t> Example4 </a:t>
            </a:r>
          </a:p>
          <a:p>
            <a:pPr algn="just"/>
            <a:r>
              <a:rPr lang="en-US" b="0" i="0" dirty="0">
                <a:solidFill>
                  <a:srgbClr val="000000"/>
                </a:solidFill>
                <a:effectLst/>
                <a:latin typeface="inter-regular"/>
              </a:rPr>
              <a:t>{    </a:t>
            </a:r>
          </a:p>
          <a:p>
            <a:pPr algn="just"/>
            <a:r>
              <a:rPr lang="en-US" b="1" i="0" dirty="0">
                <a:solidFill>
                  <a:srgbClr val="006699"/>
                </a:solidFill>
                <a:effectLst/>
                <a:latin typeface="inter-regular"/>
              </a:rPr>
              <a:t>       public</a:t>
            </a:r>
            <a:r>
              <a:rPr lang="en-US" b="0" i="0" dirty="0">
                <a:solidFill>
                  <a:srgbClr val="000000"/>
                </a:solidFill>
                <a:effectLst/>
                <a:latin typeface="inter-regular"/>
              </a:rPr>
              <a:t> </a:t>
            </a:r>
            <a:r>
              <a:rPr lang="en-US" b="1" i="0" dirty="0">
                <a:solidFill>
                  <a:srgbClr val="006699"/>
                </a:solidFill>
                <a:effectLst/>
                <a:latin typeface="inter-regular"/>
              </a:rPr>
              <a:t>static</a:t>
            </a:r>
            <a:r>
              <a:rPr lang="en-US" b="0" i="0" dirty="0">
                <a:solidFill>
                  <a:srgbClr val="000000"/>
                </a:solidFill>
                <a:effectLst/>
                <a:latin typeface="inter-regular"/>
              </a:rPr>
              <a:t> </a:t>
            </a:r>
            <a:r>
              <a:rPr lang="en-US" b="1" i="0" dirty="0">
                <a:solidFill>
                  <a:srgbClr val="006699"/>
                </a:solidFill>
                <a:effectLst/>
                <a:latin typeface="inter-regular"/>
              </a:rPr>
              <a:t>void</a:t>
            </a:r>
            <a:r>
              <a:rPr lang="en-US" b="0" i="0" dirty="0">
                <a:solidFill>
                  <a:srgbClr val="000000"/>
                </a:solidFill>
                <a:effectLst/>
                <a:latin typeface="inter-regular"/>
              </a:rPr>
              <a:t> main(String[] </a:t>
            </a:r>
            <a:r>
              <a:rPr lang="en-US" b="0" i="0" dirty="0" err="1">
                <a:solidFill>
                  <a:srgbClr val="000000"/>
                </a:solidFill>
                <a:effectLst/>
                <a:latin typeface="inter-regular"/>
              </a:rPr>
              <a:t>args</a:t>
            </a:r>
            <a:r>
              <a:rPr lang="en-US" b="0" i="0" dirty="0">
                <a:solidFill>
                  <a:srgbClr val="000000"/>
                </a:solidFill>
                <a:effectLst/>
                <a:latin typeface="inter-regular"/>
              </a:rPr>
              <a:t>) </a:t>
            </a:r>
          </a:p>
          <a:p>
            <a:pPr algn="just"/>
            <a:r>
              <a:rPr lang="en-US" dirty="0">
                <a:solidFill>
                  <a:srgbClr val="000000"/>
                </a:solidFill>
                <a:latin typeface="inter-regular"/>
              </a:rPr>
              <a:t>      </a:t>
            </a:r>
            <a:r>
              <a:rPr lang="en-US" b="0" i="0" dirty="0">
                <a:solidFill>
                  <a:srgbClr val="000000"/>
                </a:solidFill>
                <a:effectLst/>
                <a:latin typeface="inter-regular"/>
              </a:rPr>
              <a:t>{    </a:t>
            </a:r>
          </a:p>
          <a:p>
            <a:pPr algn="just"/>
            <a:r>
              <a:rPr lang="en-US" b="0" i="0" dirty="0">
                <a:solidFill>
                  <a:srgbClr val="000000"/>
                </a:solidFill>
                <a:effectLst/>
                <a:latin typeface="inter-regular"/>
              </a:rPr>
              <a:t>            </a:t>
            </a:r>
            <a:r>
              <a:rPr lang="en-US" b="1" i="0" dirty="0">
                <a:solidFill>
                  <a:srgbClr val="006699"/>
                </a:solidFill>
                <a:effectLst/>
                <a:latin typeface="inter-regular"/>
              </a:rPr>
              <a:t>int</a:t>
            </a:r>
            <a:r>
              <a:rPr lang="en-US" b="0" i="0" dirty="0">
                <a:solidFill>
                  <a:srgbClr val="000000"/>
                </a:solidFill>
                <a:effectLst/>
                <a:latin typeface="inter-regular"/>
              </a:rPr>
              <a:t> age=</a:t>
            </a:r>
            <a:r>
              <a:rPr lang="en-US" b="0" i="0" dirty="0">
                <a:solidFill>
                  <a:srgbClr val="C00000"/>
                </a:solidFill>
                <a:effectLst/>
                <a:latin typeface="inter-regular"/>
              </a:rPr>
              <a:t>20</a:t>
            </a:r>
            <a:r>
              <a:rPr lang="en-US" b="0" i="0" dirty="0">
                <a:solidFill>
                  <a:srgbClr val="000000"/>
                </a:solidFill>
                <a:effectLst/>
                <a:latin typeface="inter-regular"/>
              </a:rPr>
              <a:t>;  </a:t>
            </a:r>
          </a:p>
          <a:p>
            <a:pPr algn="just"/>
            <a:r>
              <a:rPr lang="en-US" b="0" i="0" dirty="0">
                <a:solidFill>
                  <a:srgbClr val="000000"/>
                </a:solidFill>
                <a:effectLst/>
                <a:latin typeface="inter-regular"/>
              </a:rPr>
              <a:t>            </a:t>
            </a:r>
            <a:r>
              <a:rPr lang="en-US" b="1" i="0" dirty="0">
                <a:solidFill>
                  <a:srgbClr val="006699"/>
                </a:solidFill>
                <a:effectLst/>
                <a:latin typeface="inter-regular"/>
              </a:rPr>
              <a:t>int</a:t>
            </a:r>
            <a:r>
              <a:rPr lang="en-US" b="0" i="0" dirty="0">
                <a:solidFill>
                  <a:srgbClr val="000000"/>
                </a:solidFill>
                <a:effectLst/>
                <a:latin typeface="inter-regular"/>
              </a:rPr>
              <a:t> weight=</a:t>
            </a:r>
            <a:r>
              <a:rPr lang="en-US" b="0" i="0" dirty="0">
                <a:solidFill>
                  <a:srgbClr val="C00000"/>
                </a:solidFill>
                <a:effectLst/>
                <a:latin typeface="inter-regular"/>
              </a:rPr>
              <a:t>80</a:t>
            </a:r>
            <a:r>
              <a:rPr lang="en-US" b="0" i="0" dirty="0">
                <a:solidFill>
                  <a:srgbClr val="000000"/>
                </a:solidFill>
                <a:effectLst/>
                <a:latin typeface="inter-regular"/>
              </a:rPr>
              <a:t>;    </a:t>
            </a:r>
          </a:p>
          <a:p>
            <a:pPr algn="just"/>
            <a:r>
              <a:rPr lang="en-US" b="0" i="0" dirty="0">
                <a:solidFill>
                  <a:srgbClr val="000000"/>
                </a:solidFill>
                <a:effectLst/>
                <a:latin typeface="inter-regular"/>
              </a:rPr>
              <a:t>            </a:t>
            </a:r>
            <a:r>
              <a:rPr lang="en-US" b="1" i="0" dirty="0">
                <a:solidFill>
                  <a:srgbClr val="006699"/>
                </a:solidFill>
                <a:effectLst/>
                <a:latin typeface="inter-regular"/>
              </a:rPr>
              <a:t>if</a:t>
            </a:r>
            <a:r>
              <a:rPr lang="en-US" b="0" i="0" dirty="0">
                <a:solidFill>
                  <a:srgbClr val="000000"/>
                </a:solidFill>
                <a:effectLst/>
                <a:latin typeface="inter-regular"/>
              </a:rPr>
              <a:t>(age&gt;=</a:t>
            </a:r>
            <a:r>
              <a:rPr lang="en-US" b="0" i="0" dirty="0">
                <a:solidFill>
                  <a:srgbClr val="C00000"/>
                </a:solidFill>
                <a:effectLst/>
                <a:latin typeface="inter-regular"/>
              </a:rPr>
              <a:t>18</a:t>
            </a:r>
            <a:r>
              <a:rPr lang="en-US" b="0" i="0" dirty="0">
                <a:solidFill>
                  <a:srgbClr val="000000"/>
                </a:solidFill>
                <a:effectLst/>
                <a:latin typeface="inter-regular"/>
              </a:rPr>
              <a:t>)</a:t>
            </a:r>
          </a:p>
          <a:p>
            <a:pPr algn="just"/>
            <a:r>
              <a:rPr lang="en-US" dirty="0">
                <a:solidFill>
                  <a:srgbClr val="000000"/>
                </a:solidFill>
                <a:latin typeface="inter-regular"/>
              </a:rPr>
              <a:t>            </a:t>
            </a:r>
            <a:r>
              <a:rPr lang="en-US" b="0" i="0" dirty="0">
                <a:solidFill>
                  <a:srgbClr val="000000"/>
                </a:solidFill>
                <a:effectLst/>
                <a:latin typeface="inter-regular"/>
              </a:rPr>
              <a:t>{    </a:t>
            </a:r>
          </a:p>
          <a:p>
            <a:pPr algn="just"/>
            <a:r>
              <a:rPr lang="en-US" b="0" i="0" dirty="0">
                <a:solidFill>
                  <a:srgbClr val="000000"/>
                </a:solidFill>
                <a:effectLst/>
                <a:latin typeface="inter-regular"/>
              </a:rPr>
              <a:t>                   </a:t>
            </a:r>
            <a:r>
              <a:rPr lang="en-US" b="1" i="0" dirty="0">
                <a:solidFill>
                  <a:srgbClr val="006699"/>
                </a:solidFill>
                <a:effectLst/>
                <a:latin typeface="inter-regular"/>
              </a:rPr>
              <a:t>if</a:t>
            </a:r>
            <a:r>
              <a:rPr lang="en-US" b="0" i="0" dirty="0">
                <a:solidFill>
                  <a:srgbClr val="000000"/>
                </a:solidFill>
                <a:effectLst/>
                <a:latin typeface="inter-regular"/>
              </a:rPr>
              <a:t>(weight&gt;</a:t>
            </a:r>
            <a:r>
              <a:rPr lang="en-US" b="0" i="0" dirty="0">
                <a:solidFill>
                  <a:srgbClr val="C00000"/>
                </a:solidFill>
                <a:effectLst/>
                <a:latin typeface="inter-regular"/>
              </a:rPr>
              <a:t>50</a:t>
            </a:r>
            <a:r>
              <a:rPr lang="en-US" b="0" i="0" dirty="0">
                <a:solidFill>
                  <a:srgbClr val="000000"/>
                </a:solidFill>
                <a:effectLst/>
                <a:latin typeface="inter-regular"/>
              </a:rPr>
              <a:t>)</a:t>
            </a:r>
          </a:p>
          <a:p>
            <a:pPr algn="just"/>
            <a:r>
              <a:rPr lang="en-US" dirty="0">
                <a:solidFill>
                  <a:srgbClr val="000000"/>
                </a:solidFill>
                <a:latin typeface="inter-regular"/>
              </a:rPr>
              <a:t>                   </a:t>
            </a:r>
            <a:r>
              <a:rPr lang="en-US" b="0" i="0" dirty="0">
                <a:solidFill>
                  <a:srgbClr val="000000"/>
                </a:solidFill>
                <a:effectLst/>
                <a:latin typeface="inter-regular"/>
              </a:rPr>
              <a:t>{  </a:t>
            </a:r>
          </a:p>
          <a:p>
            <a:pPr algn="just"/>
            <a:r>
              <a:rPr lang="en-US" b="0" i="0" dirty="0">
                <a:solidFill>
                  <a:srgbClr val="000000"/>
                </a:solidFill>
                <a:effectLst/>
                <a:latin typeface="inter-regular"/>
              </a:rPr>
              <a:t>                       </a:t>
            </a:r>
            <a:r>
              <a:rPr lang="en-US" b="0" i="0" dirty="0" err="1">
                <a:solidFill>
                  <a:srgbClr val="000000"/>
                </a:solidFill>
                <a:effectLst/>
                <a:latin typeface="inter-regular"/>
              </a:rPr>
              <a:t>System.out.println</a:t>
            </a:r>
            <a:r>
              <a:rPr lang="en-US" b="0" i="0" dirty="0">
                <a:solidFill>
                  <a:srgbClr val="000000"/>
                </a:solidFill>
                <a:effectLst/>
                <a:latin typeface="inter-regular"/>
              </a:rPr>
              <a:t>(</a:t>
            </a:r>
            <a:r>
              <a:rPr lang="en-US" b="0" i="0" dirty="0">
                <a:solidFill>
                  <a:srgbClr val="0000FF"/>
                </a:solidFill>
                <a:effectLst/>
                <a:latin typeface="inter-regular"/>
              </a:rPr>
              <a:t>"You are eligible to donate blood"</a:t>
            </a:r>
            <a:r>
              <a:rPr lang="en-US" b="0" i="0" dirty="0">
                <a:solidFill>
                  <a:srgbClr val="000000"/>
                </a:solidFill>
                <a:effectLst/>
                <a:latin typeface="inter-regular"/>
              </a:rPr>
              <a:t>);  </a:t>
            </a:r>
          </a:p>
          <a:p>
            <a:pPr algn="just"/>
            <a:r>
              <a:rPr lang="en-US" b="0" i="0" dirty="0">
                <a:solidFill>
                  <a:srgbClr val="000000"/>
                </a:solidFill>
                <a:effectLst/>
                <a:latin typeface="inter-regular"/>
              </a:rPr>
              <a:t>                   }    </a:t>
            </a:r>
          </a:p>
          <a:p>
            <a:pPr algn="just"/>
            <a:r>
              <a:rPr lang="en-US" b="0" i="0" dirty="0">
                <a:solidFill>
                  <a:srgbClr val="000000"/>
                </a:solidFill>
                <a:effectLst/>
                <a:latin typeface="inter-regular"/>
              </a:rPr>
              <a:t>             }    </a:t>
            </a:r>
          </a:p>
          <a:p>
            <a:pPr algn="just"/>
            <a:r>
              <a:rPr lang="en-US" b="0" i="0" dirty="0">
                <a:solidFill>
                  <a:srgbClr val="000000"/>
                </a:solidFill>
                <a:effectLst/>
                <a:latin typeface="inter-regular"/>
              </a:rPr>
              <a:t>      }</a:t>
            </a:r>
          </a:p>
          <a:p>
            <a:pPr algn="just"/>
            <a:r>
              <a:rPr lang="en-US" b="0" i="0" dirty="0">
                <a:solidFill>
                  <a:srgbClr val="000000"/>
                </a:solidFill>
                <a:effectLst/>
                <a:latin typeface="inter-regular"/>
              </a:rPr>
              <a:t>}  </a:t>
            </a:r>
          </a:p>
        </p:txBody>
      </p:sp>
      <p:sp>
        <p:nvSpPr>
          <p:cNvPr id="7" name="TextBox 6">
            <a:extLst>
              <a:ext uri="{FF2B5EF4-FFF2-40B4-BE49-F238E27FC236}">
                <a16:creationId xmlns:a16="http://schemas.microsoft.com/office/drawing/2014/main" xmlns="" id="{4F5766D9-FE30-9D9E-8051-E6BBAB512D2C}"/>
              </a:ext>
            </a:extLst>
          </p:cNvPr>
          <p:cNvSpPr txBox="1"/>
          <p:nvPr/>
        </p:nvSpPr>
        <p:spPr>
          <a:xfrm>
            <a:off x="6493747" y="5554459"/>
            <a:ext cx="3906296" cy="923330"/>
          </a:xfrm>
          <a:prstGeom prst="rect">
            <a:avLst/>
          </a:prstGeom>
          <a:noFill/>
          <a:ln>
            <a:solidFill>
              <a:schemeClr val="accent1"/>
            </a:solidFill>
          </a:ln>
        </p:spPr>
        <p:txBody>
          <a:bodyPr wrap="square">
            <a:spAutoFit/>
          </a:bodyPr>
          <a:lstStyle/>
          <a:p>
            <a:r>
              <a:rPr lang="en-IN" b="1" dirty="0"/>
              <a:t>Output:</a:t>
            </a:r>
          </a:p>
          <a:p>
            <a:endParaRPr lang="en-IN" b="1" dirty="0"/>
          </a:p>
          <a:p>
            <a:r>
              <a:rPr lang="en-IN" b="1" dirty="0"/>
              <a:t> </a:t>
            </a:r>
            <a:r>
              <a:rPr lang="en-US" b="0" i="0" dirty="0">
                <a:solidFill>
                  <a:srgbClr val="0000FF"/>
                </a:solidFill>
                <a:effectLst/>
                <a:latin typeface="inter-regular"/>
              </a:rPr>
              <a:t>You are eligible to donate blood</a:t>
            </a:r>
            <a:endParaRPr lang="en-IN" dirty="0"/>
          </a:p>
        </p:txBody>
      </p:sp>
    </p:spTree>
    <p:extLst>
      <p:ext uri="{BB962C8B-B14F-4D97-AF65-F5344CB8AC3E}">
        <p14:creationId xmlns:p14="http://schemas.microsoft.com/office/powerpoint/2010/main" val="242706850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0C7E4F7-71FC-97BC-B0FE-5CBAACB924C3}"/>
              </a:ext>
            </a:extLst>
          </p:cNvPr>
          <p:cNvSpPr>
            <a:spLocks noGrp="1"/>
          </p:cNvSpPr>
          <p:nvPr>
            <p:ph type="title"/>
          </p:nvPr>
        </p:nvSpPr>
        <p:spPr>
          <a:xfrm>
            <a:off x="1024391" y="117314"/>
            <a:ext cx="10515600" cy="679904"/>
          </a:xfrm>
        </p:spPr>
        <p:txBody>
          <a:bodyPr>
            <a:normAutofit fontScale="90000"/>
          </a:bodyPr>
          <a:lstStyle/>
          <a:p>
            <a:pPr algn="ctr"/>
            <a:r>
              <a:rPr lang="en-IN" b="1" dirty="0">
                <a:solidFill>
                  <a:srgbClr val="610B38"/>
                </a:solidFill>
                <a:latin typeface="erdana"/>
              </a:rPr>
              <a:t>Control Statements : </a:t>
            </a:r>
            <a:r>
              <a:rPr lang="en-IN" b="1">
                <a:solidFill>
                  <a:srgbClr val="610B38"/>
                </a:solidFill>
                <a:latin typeface="erdana"/>
              </a:rPr>
              <a:t>switch statement</a:t>
            </a:r>
            <a:endParaRPr lang="en-IN" b="1" dirty="0">
              <a:solidFill>
                <a:srgbClr val="610B38"/>
              </a:solidFill>
              <a:latin typeface="erdana"/>
            </a:endParaRPr>
          </a:p>
        </p:txBody>
      </p:sp>
      <p:sp>
        <p:nvSpPr>
          <p:cNvPr id="3" name="Content Placeholder 2">
            <a:extLst>
              <a:ext uri="{FF2B5EF4-FFF2-40B4-BE49-F238E27FC236}">
                <a16:creationId xmlns:a16="http://schemas.microsoft.com/office/drawing/2014/main" xmlns="" id="{830155A0-47C1-81ED-E5AC-27D7FF75A34A}"/>
              </a:ext>
            </a:extLst>
          </p:cNvPr>
          <p:cNvSpPr>
            <a:spLocks noGrp="1"/>
          </p:cNvSpPr>
          <p:nvPr>
            <p:ph idx="1"/>
          </p:nvPr>
        </p:nvSpPr>
        <p:spPr>
          <a:xfrm>
            <a:off x="741362" y="872295"/>
            <a:ext cx="11081657" cy="2323081"/>
          </a:xfrm>
          <a:ln>
            <a:solidFill>
              <a:schemeClr val="accent1"/>
            </a:solidFill>
          </a:ln>
        </p:spPr>
        <p:txBody>
          <a:bodyPr>
            <a:normAutofit/>
          </a:bodyPr>
          <a:lstStyle/>
          <a:p>
            <a:pPr marL="0" indent="0" algn="just">
              <a:buNone/>
            </a:pPr>
            <a:r>
              <a:rPr lang="en-US" sz="2000" b="1" dirty="0">
                <a:latin typeface="Calibri" panose="020F0502020204030204" pitchFamily="34" charset="0"/>
                <a:ea typeface="Calibri" panose="020F0502020204030204" pitchFamily="34" charset="0"/>
              </a:rPr>
              <a:t>2) switch statement:</a:t>
            </a:r>
          </a:p>
          <a:p>
            <a:pPr algn="just"/>
            <a:r>
              <a:rPr lang="en-US" sz="2000" dirty="0">
                <a:latin typeface="Calibri" panose="020F0502020204030204" pitchFamily="34" charset="0"/>
                <a:ea typeface="Calibri" panose="020F0502020204030204" pitchFamily="34" charset="0"/>
              </a:rPr>
              <a:t>The Java switch statement executes one statement from multiple conditions. It is like if-else-if ladder statement. </a:t>
            </a:r>
          </a:p>
          <a:p>
            <a:pPr algn="just"/>
            <a:r>
              <a:rPr lang="en-US" sz="2000" dirty="0">
                <a:latin typeface="Calibri" panose="020F0502020204030204" pitchFamily="34" charset="0"/>
                <a:ea typeface="Calibri" panose="020F0502020204030204" pitchFamily="34" charset="0"/>
              </a:rPr>
              <a:t>The switch statement works with byte, short, int, long, </a:t>
            </a:r>
            <a:r>
              <a:rPr lang="en-US" sz="2000" dirty="0" err="1">
                <a:latin typeface="Calibri" panose="020F0502020204030204" pitchFamily="34" charset="0"/>
                <a:ea typeface="Calibri" panose="020F0502020204030204" pitchFamily="34" charset="0"/>
              </a:rPr>
              <a:t>enum</a:t>
            </a:r>
            <a:r>
              <a:rPr lang="en-US" sz="2000" dirty="0">
                <a:latin typeface="Calibri" panose="020F0502020204030204" pitchFamily="34" charset="0"/>
                <a:ea typeface="Calibri" panose="020F0502020204030204" pitchFamily="34" charset="0"/>
              </a:rPr>
              <a:t> types, String and some wrapper types like Byte, Short, Int, and Long. Since Java 7, you can use </a:t>
            </a:r>
            <a:r>
              <a:rPr lang="en-US" sz="2000" b="1" dirty="0">
                <a:latin typeface="Calibri" panose="020F0502020204030204" pitchFamily="34" charset="0"/>
                <a:ea typeface="Calibri" panose="020F0502020204030204" pitchFamily="34" charset="0"/>
              </a:rPr>
              <a:t>strings</a:t>
            </a:r>
            <a:r>
              <a:rPr lang="en-US" sz="2000" dirty="0">
                <a:latin typeface="Calibri" panose="020F0502020204030204" pitchFamily="34" charset="0"/>
                <a:ea typeface="Calibri" panose="020F0502020204030204" pitchFamily="34" charset="0"/>
              </a:rPr>
              <a:t> in the switch statement.</a:t>
            </a:r>
          </a:p>
          <a:p>
            <a:pPr algn="just"/>
            <a:r>
              <a:rPr lang="en-US" sz="2000" dirty="0">
                <a:latin typeface="Calibri" panose="020F0502020204030204" pitchFamily="34" charset="0"/>
                <a:ea typeface="Calibri" panose="020F0502020204030204" pitchFamily="34" charset="0"/>
              </a:rPr>
              <a:t>In other words, the switch statement tests the equality of a variable against multiple values.</a:t>
            </a:r>
            <a:endParaRPr lang="en-US" sz="1800" dirty="0">
              <a:latin typeface="Calibri" panose="020F0502020204030204" pitchFamily="34" charset="0"/>
              <a:ea typeface="Calibri" panose="020F0502020204030204" pitchFamily="34" charset="0"/>
            </a:endParaRPr>
          </a:p>
        </p:txBody>
      </p:sp>
      <p:pic>
        <p:nvPicPr>
          <p:cNvPr id="4" name="Picture 4" descr="F:\HIREMEE\GIET University HD Logo.jpg">
            <a:extLst>
              <a:ext uri="{FF2B5EF4-FFF2-40B4-BE49-F238E27FC236}">
                <a16:creationId xmlns:a16="http://schemas.microsoft.com/office/drawing/2014/main" xmlns="" id="{3FDF0957-0DA4-A1E2-3163-58CE878BDC22}"/>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
        <p:nvSpPr>
          <p:cNvPr id="8" name="TextBox 7">
            <a:extLst>
              <a:ext uri="{FF2B5EF4-FFF2-40B4-BE49-F238E27FC236}">
                <a16:creationId xmlns:a16="http://schemas.microsoft.com/office/drawing/2014/main" xmlns="" id="{50E211B2-ECDD-DDE0-F684-6490D3A3262A}"/>
              </a:ext>
            </a:extLst>
          </p:cNvPr>
          <p:cNvSpPr txBox="1"/>
          <p:nvPr/>
        </p:nvSpPr>
        <p:spPr>
          <a:xfrm>
            <a:off x="741362" y="3230546"/>
            <a:ext cx="11081656" cy="3385542"/>
          </a:xfrm>
          <a:prstGeom prst="rect">
            <a:avLst/>
          </a:prstGeom>
          <a:noFill/>
          <a:ln>
            <a:solidFill>
              <a:schemeClr val="accent1"/>
            </a:solidFill>
          </a:ln>
        </p:spPr>
        <p:txBody>
          <a:bodyPr wrap="square">
            <a:spAutoFit/>
          </a:bodyPr>
          <a:lstStyle/>
          <a:p>
            <a:r>
              <a:rPr lang="en-US" b="1" dirty="0"/>
              <a:t>Points to be remembered:</a:t>
            </a:r>
          </a:p>
          <a:p>
            <a:endParaRPr lang="en-US" b="1" dirty="0"/>
          </a:p>
          <a:p>
            <a:pPr marL="285750" indent="-285750">
              <a:buFont typeface="Arial" panose="020B0604020202020204" pitchFamily="34" charset="0"/>
              <a:buChar char="•"/>
            </a:pPr>
            <a:r>
              <a:rPr lang="en-US" sz="2000" dirty="0"/>
              <a:t>There can be one or N number of case values for a switch expression.</a:t>
            </a:r>
          </a:p>
          <a:p>
            <a:pPr marL="285750" indent="-285750">
              <a:buFont typeface="Arial" panose="020B0604020202020204" pitchFamily="34" charset="0"/>
              <a:buChar char="•"/>
            </a:pPr>
            <a:r>
              <a:rPr lang="en-US" sz="2000" dirty="0"/>
              <a:t>The case value must be of switch expression type only. The case value must be literal or constant. It doesn't allow variables.</a:t>
            </a:r>
          </a:p>
          <a:p>
            <a:pPr marL="285750" indent="-285750">
              <a:buFont typeface="Arial" panose="020B0604020202020204" pitchFamily="34" charset="0"/>
              <a:buChar char="•"/>
            </a:pPr>
            <a:r>
              <a:rPr lang="en-US" sz="2000" dirty="0"/>
              <a:t>The case values must be unique. In case of duplicate value, it renders compile-time error.</a:t>
            </a:r>
          </a:p>
          <a:p>
            <a:pPr marL="285750" indent="-285750">
              <a:buFont typeface="Arial" panose="020B0604020202020204" pitchFamily="34" charset="0"/>
              <a:buChar char="•"/>
            </a:pPr>
            <a:r>
              <a:rPr lang="en-US" sz="2000" dirty="0"/>
              <a:t>The Java switch expression must be of byte, short, int, long (with its Wrapper type), </a:t>
            </a:r>
            <a:r>
              <a:rPr lang="en-US" sz="2000" dirty="0" err="1"/>
              <a:t>enums</a:t>
            </a:r>
            <a:r>
              <a:rPr lang="en-US" sz="2000" dirty="0"/>
              <a:t> and string.</a:t>
            </a:r>
          </a:p>
          <a:p>
            <a:pPr marL="285750" indent="-285750">
              <a:buFont typeface="Arial" panose="020B0604020202020204" pitchFamily="34" charset="0"/>
              <a:buChar char="•"/>
            </a:pPr>
            <a:r>
              <a:rPr lang="en-US" sz="2000" dirty="0"/>
              <a:t>Each case statement can have a break statement which is optional. When the control reaches to the break statement, it jumps the control after the switch expression. If a break statement is not found, it executes the next case.</a:t>
            </a:r>
          </a:p>
          <a:p>
            <a:pPr marL="285750" indent="-285750">
              <a:buFont typeface="Arial" panose="020B0604020202020204" pitchFamily="34" charset="0"/>
              <a:buChar char="•"/>
            </a:pPr>
            <a:r>
              <a:rPr lang="en-US" sz="2000" dirty="0"/>
              <a:t>The case value can have a default label which is optional.</a:t>
            </a:r>
            <a:endParaRPr lang="en-IN" dirty="0"/>
          </a:p>
        </p:txBody>
      </p:sp>
    </p:spTree>
    <p:extLst>
      <p:ext uri="{BB962C8B-B14F-4D97-AF65-F5344CB8AC3E}">
        <p14:creationId xmlns:p14="http://schemas.microsoft.com/office/powerpoint/2010/main" val="160349794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0C7E4F7-71FC-97BC-B0FE-5CBAACB924C3}"/>
              </a:ext>
            </a:extLst>
          </p:cNvPr>
          <p:cNvSpPr>
            <a:spLocks noGrp="1"/>
          </p:cNvSpPr>
          <p:nvPr>
            <p:ph type="title"/>
          </p:nvPr>
        </p:nvSpPr>
        <p:spPr>
          <a:xfrm>
            <a:off x="1024391" y="117314"/>
            <a:ext cx="10515600" cy="679904"/>
          </a:xfrm>
        </p:spPr>
        <p:txBody>
          <a:bodyPr>
            <a:normAutofit fontScale="90000"/>
          </a:bodyPr>
          <a:lstStyle/>
          <a:p>
            <a:pPr algn="ctr"/>
            <a:r>
              <a:rPr lang="en-IN" b="1" dirty="0">
                <a:solidFill>
                  <a:srgbClr val="610B38"/>
                </a:solidFill>
                <a:latin typeface="erdana"/>
              </a:rPr>
              <a:t>Control Statements : switch statement</a:t>
            </a:r>
          </a:p>
        </p:txBody>
      </p:sp>
      <p:pic>
        <p:nvPicPr>
          <p:cNvPr id="4" name="Picture 4" descr="F:\HIREMEE\GIET University HD Logo.jpg">
            <a:extLst>
              <a:ext uri="{FF2B5EF4-FFF2-40B4-BE49-F238E27FC236}">
                <a16:creationId xmlns:a16="http://schemas.microsoft.com/office/drawing/2014/main" xmlns="" id="{3FDF0957-0DA4-A1E2-3163-58CE878BDC22}"/>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
        <p:nvSpPr>
          <p:cNvPr id="6" name="TextBox 5">
            <a:extLst>
              <a:ext uri="{FF2B5EF4-FFF2-40B4-BE49-F238E27FC236}">
                <a16:creationId xmlns:a16="http://schemas.microsoft.com/office/drawing/2014/main" xmlns="" id="{13810DE7-D3DD-A47C-4C82-B8F3F421FC29}"/>
              </a:ext>
            </a:extLst>
          </p:cNvPr>
          <p:cNvSpPr txBox="1"/>
          <p:nvPr/>
        </p:nvSpPr>
        <p:spPr>
          <a:xfrm>
            <a:off x="1024391" y="1242874"/>
            <a:ext cx="9325412" cy="4708981"/>
          </a:xfrm>
          <a:prstGeom prst="rect">
            <a:avLst/>
          </a:prstGeom>
          <a:noFill/>
          <a:ln>
            <a:solidFill>
              <a:schemeClr val="accent1"/>
            </a:solidFill>
          </a:ln>
        </p:spPr>
        <p:txBody>
          <a:bodyPr wrap="square">
            <a:spAutoFit/>
          </a:bodyPr>
          <a:lstStyle/>
          <a:p>
            <a:r>
              <a:rPr lang="en-US" sz="2000" b="1" dirty="0"/>
              <a:t>Syntax:</a:t>
            </a:r>
          </a:p>
          <a:p>
            <a:endParaRPr lang="en-US" sz="2000" dirty="0"/>
          </a:p>
          <a:p>
            <a:r>
              <a:rPr lang="en-US" sz="2000" dirty="0"/>
              <a:t>switch(expression)</a:t>
            </a:r>
          </a:p>
          <a:p>
            <a:r>
              <a:rPr lang="en-US" sz="2000" dirty="0"/>
              <a:t>{    </a:t>
            </a:r>
          </a:p>
          <a:p>
            <a:r>
              <a:rPr lang="en-US" sz="2000" dirty="0"/>
              <a:t>	</a:t>
            </a:r>
            <a:r>
              <a:rPr lang="en-US" sz="2000" dirty="0">
                <a:solidFill>
                  <a:srgbClr val="0070C0"/>
                </a:solidFill>
              </a:rPr>
              <a:t>case</a:t>
            </a:r>
            <a:r>
              <a:rPr lang="en-US" sz="2000" dirty="0"/>
              <a:t> value1:    </a:t>
            </a:r>
          </a:p>
          <a:p>
            <a:r>
              <a:rPr lang="en-US" sz="2000" dirty="0"/>
              <a:t>		 //code to be executed;    </a:t>
            </a:r>
          </a:p>
          <a:p>
            <a:r>
              <a:rPr lang="en-US" sz="2000" dirty="0"/>
              <a:t> 		break; </a:t>
            </a:r>
          </a:p>
          <a:p>
            <a:r>
              <a:rPr lang="en-US" sz="2000" dirty="0"/>
              <a:t>	</a:t>
            </a:r>
            <a:r>
              <a:rPr lang="en-US" sz="2000" dirty="0">
                <a:solidFill>
                  <a:srgbClr val="0070C0"/>
                </a:solidFill>
              </a:rPr>
              <a:t>case</a:t>
            </a:r>
            <a:r>
              <a:rPr lang="en-US" sz="2000" dirty="0"/>
              <a:t> value2:    </a:t>
            </a:r>
          </a:p>
          <a:p>
            <a:r>
              <a:rPr lang="en-US" sz="2000" dirty="0"/>
              <a:t> 		//code to be executed;    </a:t>
            </a:r>
          </a:p>
          <a:p>
            <a:r>
              <a:rPr lang="en-US" sz="2000" dirty="0"/>
              <a:t> 		break;   </a:t>
            </a:r>
          </a:p>
          <a:p>
            <a:r>
              <a:rPr lang="en-US" sz="2000" dirty="0"/>
              <a:t>......    </a:t>
            </a:r>
          </a:p>
          <a:p>
            <a:r>
              <a:rPr lang="en-US" sz="2000" dirty="0"/>
              <a:t>    </a:t>
            </a:r>
          </a:p>
          <a:p>
            <a:r>
              <a:rPr lang="en-US" sz="2000" dirty="0"/>
              <a:t>	</a:t>
            </a:r>
            <a:r>
              <a:rPr lang="en-US" sz="2000" dirty="0">
                <a:solidFill>
                  <a:srgbClr val="0070C0"/>
                </a:solidFill>
              </a:rPr>
              <a:t>default</a:t>
            </a:r>
            <a:r>
              <a:rPr lang="en-US" sz="2000" dirty="0"/>
              <a:t>:     </a:t>
            </a:r>
          </a:p>
          <a:p>
            <a:r>
              <a:rPr lang="en-US" sz="2000" dirty="0"/>
              <a:t>  		code to be executed if all cases are not matched;  </a:t>
            </a:r>
          </a:p>
          <a:p>
            <a:r>
              <a:rPr lang="en-US" sz="2000" dirty="0"/>
              <a:t>} </a:t>
            </a:r>
            <a:endParaRPr lang="en-IN" sz="2000" dirty="0"/>
          </a:p>
        </p:txBody>
      </p:sp>
    </p:spTree>
    <p:extLst>
      <p:ext uri="{BB962C8B-B14F-4D97-AF65-F5344CB8AC3E}">
        <p14:creationId xmlns:p14="http://schemas.microsoft.com/office/powerpoint/2010/main" val="427534204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0C7E4F7-71FC-97BC-B0FE-5CBAACB924C3}"/>
              </a:ext>
            </a:extLst>
          </p:cNvPr>
          <p:cNvSpPr>
            <a:spLocks noGrp="1"/>
          </p:cNvSpPr>
          <p:nvPr>
            <p:ph type="title"/>
          </p:nvPr>
        </p:nvSpPr>
        <p:spPr>
          <a:xfrm>
            <a:off x="1024391" y="117314"/>
            <a:ext cx="10515600" cy="679904"/>
          </a:xfrm>
        </p:spPr>
        <p:txBody>
          <a:bodyPr>
            <a:normAutofit fontScale="90000"/>
          </a:bodyPr>
          <a:lstStyle/>
          <a:p>
            <a:pPr algn="ctr"/>
            <a:r>
              <a:rPr lang="en-IN" b="1" dirty="0">
                <a:solidFill>
                  <a:srgbClr val="610B38"/>
                </a:solidFill>
                <a:latin typeface="erdana"/>
              </a:rPr>
              <a:t>Control Statements : switch statement</a:t>
            </a:r>
          </a:p>
        </p:txBody>
      </p:sp>
      <p:pic>
        <p:nvPicPr>
          <p:cNvPr id="4" name="Picture 4" descr="F:\HIREMEE\GIET University HD Logo.jpg">
            <a:extLst>
              <a:ext uri="{FF2B5EF4-FFF2-40B4-BE49-F238E27FC236}">
                <a16:creationId xmlns:a16="http://schemas.microsoft.com/office/drawing/2014/main" xmlns="" id="{3FDF0957-0DA4-A1E2-3163-58CE878BDC22}"/>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
        <p:nvSpPr>
          <p:cNvPr id="5" name="TextBox 4">
            <a:extLst>
              <a:ext uri="{FF2B5EF4-FFF2-40B4-BE49-F238E27FC236}">
                <a16:creationId xmlns:a16="http://schemas.microsoft.com/office/drawing/2014/main" xmlns="" id="{174F917F-6186-329C-E525-2C986AAF545D}"/>
              </a:ext>
            </a:extLst>
          </p:cNvPr>
          <p:cNvSpPr txBox="1"/>
          <p:nvPr/>
        </p:nvSpPr>
        <p:spPr>
          <a:xfrm>
            <a:off x="866671" y="831376"/>
            <a:ext cx="8016072" cy="5909310"/>
          </a:xfrm>
          <a:prstGeom prst="rect">
            <a:avLst/>
          </a:prstGeom>
          <a:noFill/>
          <a:ln>
            <a:solidFill>
              <a:schemeClr val="accent1"/>
            </a:solidFill>
          </a:ln>
        </p:spPr>
        <p:txBody>
          <a:bodyPr wrap="square">
            <a:spAutoFit/>
          </a:bodyPr>
          <a:lstStyle/>
          <a:p>
            <a:r>
              <a:rPr lang="en-IN" dirty="0"/>
              <a:t>public class Example5 </a:t>
            </a:r>
          </a:p>
          <a:p>
            <a:r>
              <a:rPr lang="en-IN" dirty="0"/>
              <a:t>{  </a:t>
            </a:r>
          </a:p>
          <a:p>
            <a:r>
              <a:rPr lang="en-IN" dirty="0"/>
              <a:t>       public static void main(String[] </a:t>
            </a:r>
            <a:r>
              <a:rPr lang="en-IN" dirty="0" err="1"/>
              <a:t>args</a:t>
            </a:r>
            <a:r>
              <a:rPr lang="en-IN" dirty="0"/>
              <a:t>) </a:t>
            </a:r>
          </a:p>
          <a:p>
            <a:r>
              <a:rPr lang="en-IN" dirty="0"/>
              <a:t>       {  </a:t>
            </a:r>
          </a:p>
          <a:p>
            <a:r>
              <a:rPr lang="en-IN" dirty="0"/>
              <a:t>    	int number=20;  </a:t>
            </a:r>
          </a:p>
          <a:p>
            <a:r>
              <a:rPr lang="en-IN" dirty="0"/>
              <a:t>    	switch(number)</a:t>
            </a:r>
          </a:p>
          <a:p>
            <a:r>
              <a:rPr lang="en-IN" dirty="0"/>
              <a:t>	{  </a:t>
            </a:r>
          </a:p>
          <a:p>
            <a:r>
              <a:rPr lang="en-IN" dirty="0"/>
              <a:t>		case 10: </a:t>
            </a:r>
          </a:p>
          <a:p>
            <a:r>
              <a:rPr lang="en-IN" dirty="0"/>
              <a:t>			</a:t>
            </a:r>
            <a:r>
              <a:rPr lang="en-IN" dirty="0" err="1"/>
              <a:t>System.out.println</a:t>
            </a:r>
            <a:r>
              <a:rPr lang="en-IN" dirty="0"/>
              <a:t>("10 is printed"); </a:t>
            </a:r>
          </a:p>
          <a:p>
            <a:r>
              <a:rPr lang="en-IN" dirty="0"/>
              <a:t>			break; </a:t>
            </a:r>
          </a:p>
          <a:p>
            <a:r>
              <a:rPr lang="en-IN" dirty="0"/>
              <a:t>    		case 20: </a:t>
            </a:r>
          </a:p>
          <a:p>
            <a:r>
              <a:rPr lang="en-IN" dirty="0"/>
              <a:t>			</a:t>
            </a:r>
            <a:r>
              <a:rPr lang="en-IN" dirty="0" err="1"/>
              <a:t>System.out.println</a:t>
            </a:r>
            <a:r>
              <a:rPr lang="en-IN" dirty="0"/>
              <a:t>("20 is printed"); </a:t>
            </a:r>
          </a:p>
          <a:p>
            <a:r>
              <a:rPr lang="en-IN" dirty="0"/>
              <a:t>			break;  </a:t>
            </a:r>
          </a:p>
          <a:p>
            <a:r>
              <a:rPr lang="en-IN" dirty="0"/>
              <a:t>    		case 30: </a:t>
            </a:r>
          </a:p>
          <a:p>
            <a:r>
              <a:rPr lang="en-IN" dirty="0"/>
              <a:t>			</a:t>
            </a:r>
            <a:r>
              <a:rPr lang="en-IN" dirty="0" err="1"/>
              <a:t>System.out.println</a:t>
            </a:r>
            <a:r>
              <a:rPr lang="en-IN" dirty="0"/>
              <a:t>("30 is printed"); </a:t>
            </a:r>
          </a:p>
          <a:p>
            <a:r>
              <a:rPr lang="en-IN" dirty="0"/>
              <a:t>			break; </a:t>
            </a:r>
          </a:p>
          <a:p>
            <a:r>
              <a:rPr lang="en-IN" dirty="0"/>
              <a:t>    		default:</a:t>
            </a:r>
          </a:p>
          <a:p>
            <a:r>
              <a:rPr lang="en-IN" dirty="0"/>
              <a:t>			</a:t>
            </a:r>
            <a:r>
              <a:rPr lang="en-IN" dirty="0" err="1"/>
              <a:t>System.out.println</a:t>
            </a:r>
            <a:r>
              <a:rPr lang="en-IN" dirty="0"/>
              <a:t>("Not in 10, 20 or 30");  </a:t>
            </a:r>
          </a:p>
          <a:p>
            <a:r>
              <a:rPr lang="en-IN" dirty="0"/>
              <a:t>    	}  </a:t>
            </a:r>
          </a:p>
          <a:p>
            <a:r>
              <a:rPr lang="en-IN" dirty="0"/>
              <a:t>       }  </a:t>
            </a:r>
          </a:p>
          <a:p>
            <a:r>
              <a:rPr lang="en-IN" dirty="0"/>
              <a:t>} </a:t>
            </a:r>
          </a:p>
        </p:txBody>
      </p:sp>
      <p:sp>
        <p:nvSpPr>
          <p:cNvPr id="8" name="TextBox 7">
            <a:extLst>
              <a:ext uri="{FF2B5EF4-FFF2-40B4-BE49-F238E27FC236}">
                <a16:creationId xmlns:a16="http://schemas.microsoft.com/office/drawing/2014/main" xmlns="" id="{98570D1D-D056-4EC1-76DD-949EB93899AF}"/>
              </a:ext>
            </a:extLst>
          </p:cNvPr>
          <p:cNvSpPr txBox="1"/>
          <p:nvPr/>
        </p:nvSpPr>
        <p:spPr>
          <a:xfrm>
            <a:off x="9304775" y="3416699"/>
            <a:ext cx="2442586" cy="369332"/>
          </a:xfrm>
          <a:prstGeom prst="rect">
            <a:avLst/>
          </a:prstGeom>
          <a:noFill/>
          <a:ln>
            <a:solidFill>
              <a:schemeClr val="accent1"/>
            </a:solidFill>
          </a:ln>
        </p:spPr>
        <p:txBody>
          <a:bodyPr wrap="square">
            <a:spAutoFit/>
          </a:bodyPr>
          <a:lstStyle/>
          <a:p>
            <a:r>
              <a:rPr lang="en-US" b="1" dirty="0"/>
              <a:t>Output: 20 is printed</a:t>
            </a:r>
          </a:p>
        </p:txBody>
      </p:sp>
    </p:spTree>
    <p:extLst>
      <p:ext uri="{BB962C8B-B14F-4D97-AF65-F5344CB8AC3E}">
        <p14:creationId xmlns:p14="http://schemas.microsoft.com/office/powerpoint/2010/main" val="364573595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0C7E4F7-71FC-97BC-B0FE-5CBAACB924C3}"/>
              </a:ext>
            </a:extLst>
          </p:cNvPr>
          <p:cNvSpPr>
            <a:spLocks noGrp="1"/>
          </p:cNvSpPr>
          <p:nvPr>
            <p:ph type="title"/>
          </p:nvPr>
        </p:nvSpPr>
        <p:spPr>
          <a:xfrm>
            <a:off x="1024391" y="117314"/>
            <a:ext cx="10515600" cy="679904"/>
          </a:xfrm>
        </p:spPr>
        <p:txBody>
          <a:bodyPr>
            <a:normAutofit fontScale="90000"/>
          </a:bodyPr>
          <a:lstStyle/>
          <a:p>
            <a:pPr algn="ctr"/>
            <a:r>
              <a:rPr lang="en-IN" b="1" dirty="0">
                <a:solidFill>
                  <a:srgbClr val="610B38"/>
                </a:solidFill>
                <a:latin typeface="erdana"/>
              </a:rPr>
              <a:t>Control Statements : switch statement</a:t>
            </a:r>
          </a:p>
        </p:txBody>
      </p:sp>
      <p:pic>
        <p:nvPicPr>
          <p:cNvPr id="4" name="Picture 4" descr="F:\HIREMEE\GIET University HD Logo.jpg">
            <a:extLst>
              <a:ext uri="{FF2B5EF4-FFF2-40B4-BE49-F238E27FC236}">
                <a16:creationId xmlns:a16="http://schemas.microsoft.com/office/drawing/2014/main" xmlns="" id="{3FDF0957-0DA4-A1E2-3163-58CE878BDC22}"/>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
        <p:nvSpPr>
          <p:cNvPr id="5" name="TextBox 4">
            <a:extLst>
              <a:ext uri="{FF2B5EF4-FFF2-40B4-BE49-F238E27FC236}">
                <a16:creationId xmlns:a16="http://schemas.microsoft.com/office/drawing/2014/main" xmlns="" id="{174F917F-6186-329C-E525-2C986AAF545D}"/>
              </a:ext>
            </a:extLst>
          </p:cNvPr>
          <p:cNvSpPr txBox="1"/>
          <p:nvPr/>
        </p:nvSpPr>
        <p:spPr>
          <a:xfrm>
            <a:off x="866671" y="831376"/>
            <a:ext cx="8016072" cy="5632311"/>
          </a:xfrm>
          <a:prstGeom prst="rect">
            <a:avLst/>
          </a:prstGeom>
          <a:noFill/>
          <a:ln>
            <a:solidFill>
              <a:schemeClr val="accent1"/>
            </a:solidFill>
          </a:ln>
        </p:spPr>
        <p:txBody>
          <a:bodyPr wrap="square">
            <a:spAutoFit/>
          </a:bodyPr>
          <a:lstStyle/>
          <a:p>
            <a:r>
              <a:rPr lang="en-IN" dirty="0"/>
              <a:t>public class Example6 </a:t>
            </a:r>
          </a:p>
          <a:p>
            <a:r>
              <a:rPr lang="en-IN" dirty="0"/>
              <a:t>{    </a:t>
            </a:r>
          </a:p>
          <a:p>
            <a:r>
              <a:rPr lang="en-IN" dirty="0"/>
              <a:t>     public static void main(String[] </a:t>
            </a:r>
            <a:r>
              <a:rPr lang="en-IN" dirty="0" err="1"/>
              <a:t>args</a:t>
            </a:r>
            <a:r>
              <a:rPr lang="en-IN" dirty="0"/>
              <a:t>)</a:t>
            </a:r>
          </a:p>
          <a:p>
            <a:r>
              <a:rPr lang="en-IN" dirty="0"/>
              <a:t>    {    </a:t>
            </a:r>
          </a:p>
          <a:p>
            <a:r>
              <a:rPr lang="en-IN" dirty="0"/>
              <a:t>        String </a:t>
            </a:r>
            <a:r>
              <a:rPr lang="en-IN" dirty="0" err="1"/>
              <a:t>levelString</a:t>
            </a:r>
            <a:r>
              <a:rPr lang="en-IN" dirty="0"/>
              <a:t>="Expert";  </a:t>
            </a:r>
          </a:p>
          <a:p>
            <a:r>
              <a:rPr lang="en-IN" dirty="0"/>
              <a:t>        int level=0;  </a:t>
            </a:r>
          </a:p>
          <a:p>
            <a:r>
              <a:rPr lang="en-IN" dirty="0"/>
              <a:t>        switch(</a:t>
            </a:r>
            <a:r>
              <a:rPr lang="en-IN" dirty="0" err="1"/>
              <a:t>levelString</a:t>
            </a:r>
            <a:r>
              <a:rPr lang="en-IN" dirty="0"/>
              <a:t>)</a:t>
            </a:r>
          </a:p>
          <a:p>
            <a:r>
              <a:rPr lang="en-IN" dirty="0"/>
              <a:t>        {    </a:t>
            </a:r>
          </a:p>
          <a:p>
            <a:r>
              <a:rPr lang="en-IN" dirty="0"/>
              <a:t>    	case "</a:t>
            </a:r>
            <a:r>
              <a:rPr lang="en-IN" dirty="0">
                <a:solidFill>
                  <a:srgbClr val="0070C0"/>
                </a:solidFill>
              </a:rPr>
              <a:t>Beginner</a:t>
            </a:r>
            <a:r>
              <a:rPr lang="en-IN" dirty="0"/>
              <a:t>": 	level=1;  </a:t>
            </a:r>
          </a:p>
          <a:p>
            <a:r>
              <a:rPr lang="en-IN" dirty="0"/>
              <a:t>   			break;    </a:t>
            </a:r>
          </a:p>
          <a:p>
            <a:r>
              <a:rPr lang="en-IN" dirty="0"/>
              <a:t>    	case "</a:t>
            </a:r>
            <a:r>
              <a:rPr lang="en-IN" dirty="0">
                <a:solidFill>
                  <a:srgbClr val="0070C0"/>
                </a:solidFill>
              </a:rPr>
              <a:t>Intermediate</a:t>
            </a:r>
            <a:r>
              <a:rPr lang="en-IN" dirty="0"/>
              <a:t>": level=2;  </a:t>
            </a:r>
          </a:p>
          <a:p>
            <a:r>
              <a:rPr lang="en-IN" dirty="0"/>
              <a:t>    			   break;    </a:t>
            </a:r>
          </a:p>
          <a:p>
            <a:r>
              <a:rPr lang="en-IN" dirty="0"/>
              <a:t>    	case "</a:t>
            </a:r>
            <a:r>
              <a:rPr lang="en-IN" dirty="0">
                <a:solidFill>
                  <a:srgbClr val="0070C0"/>
                </a:solidFill>
              </a:rPr>
              <a:t>Expert</a:t>
            </a:r>
            <a:r>
              <a:rPr lang="en-IN" dirty="0"/>
              <a:t>": level=3;  </a:t>
            </a:r>
          </a:p>
          <a:p>
            <a:r>
              <a:rPr lang="en-IN" dirty="0"/>
              <a:t>    		        break;    </a:t>
            </a:r>
          </a:p>
          <a:p>
            <a:r>
              <a:rPr lang="en-IN" dirty="0"/>
              <a:t>    	default: level=0;  </a:t>
            </a:r>
          </a:p>
          <a:p>
            <a:r>
              <a:rPr lang="en-IN" dirty="0"/>
              <a:t>    	               break;  </a:t>
            </a:r>
          </a:p>
          <a:p>
            <a:r>
              <a:rPr lang="en-IN" dirty="0"/>
              <a:t>       }    </a:t>
            </a:r>
          </a:p>
          <a:p>
            <a:r>
              <a:rPr lang="en-IN" dirty="0"/>
              <a:t>       </a:t>
            </a:r>
            <a:r>
              <a:rPr lang="en-IN" dirty="0" err="1"/>
              <a:t>System.out.println</a:t>
            </a:r>
            <a:r>
              <a:rPr lang="en-IN" dirty="0"/>
              <a:t>("Your Level is: "+level);  </a:t>
            </a:r>
          </a:p>
          <a:p>
            <a:r>
              <a:rPr lang="en-IN" dirty="0"/>
              <a:t>    }    </a:t>
            </a:r>
          </a:p>
          <a:p>
            <a:r>
              <a:rPr lang="en-IN" dirty="0"/>
              <a:t>} </a:t>
            </a:r>
          </a:p>
        </p:txBody>
      </p:sp>
      <p:sp>
        <p:nvSpPr>
          <p:cNvPr id="8" name="TextBox 7">
            <a:extLst>
              <a:ext uri="{FF2B5EF4-FFF2-40B4-BE49-F238E27FC236}">
                <a16:creationId xmlns:a16="http://schemas.microsoft.com/office/drawing/2014/main" xmlns="" id="{98570D1D-D056-4EC1-76DD-949EB93899AF}"/>
              </a:ext>
            </a:extLst>
          </p:cNvPr>
          <p:cNvSpPr txBox="1"/>
          <p:nvPr/>
        </p:nvSpPr>
        <p:spPr>
          <a:xfrm>
            <a:off x="9304775" y="3416699"/>
            <a:ext cx="2442586" cy="369332"/>
          </a:xfrm>
          <a:prstGeom prst="rect">
            <a:avLst/>
          </a:prstGeom>
          <a:noFill/>
          <a:ln>
            <a:solidFill>
              <a:schemeClr val="accent1"/>
            </a:solidFill>
          </a:ln>
        </p:spPr>
        <p:txBody>
          <a:bodyPr wrap="square">
            <a:spAutoFit/>
          </a:bodyPr>
          <a:lstStyle/>
          <a:p>
            <a:r>
              <a:rPr lang="en-US" b="1" dirty="0"/>
              <a:t>Output: Your Level is : 3</a:t>
            </a:r>
          </a:p>
        </p:txBody>
      </p:sp>
    </p:spTree>
    <p:extLst>
      <p:ext uri="{BB962C8B-B14F-4D97-AF65-F5344CB8AC3E}">
        <p14:creationId xmlns:p14="http://schemas.microsoft.com/office/powerpoint/2010/main" val="58993014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E4AEE54-B4F0-A301-D82C-C9EEC9EF9699}"/>
              </a:ext>
            </a:extLst>
          </p:cNvPr>
          <p:cNvSpPr>
            <a:spLocks noGrp="1"/>
          </p:cNvSpPr>
          <p:nvPr>
            <p:ph type="ctrTitle"/>
          </p:nvPr>
        </p:nvSpPr>
        <p:spPr>
          <a:xfrm>
            <a:off x="1156446" y="2725271"/>
            <a:ext cx="10040471" cy="1199168"/>
          </a:xfrm>
        </p:spPr>
        <p:txBody>
          <a:bodyPr>
            <a:normAutofit/>
          </a:bodyPr>
          <a:lstStyle/>
          <a:p>
            <a:r>
              <a:rPr lang="en-IN" sz="7200" b="1" dirty="0"/>
              <a:t>Loop Statements</a:t>
            </a:r>
          </a:p>
        </p:txBody>
      </p:sp>
      <p:pic>
        <p:nvPicPr>
          <p:cNvPr id="3" name="Picture 4" descr="F:\HIREMEE\GIET University HD Logo.jpg">
            <a:extLst>
              <a:ext uri="{FF2B5EF4-FFF2-40B4-BE49-F238E27FC236}">
                <a16:creationId xmlns:a16="http://schemas.microsoft.com/office/drawing/2014/main" xmlns="" id="{0448207D-3EED-BA61-071E-48848086F2A4}"/>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Tree>
    <p:extLst>
      <p:ext uri="{BB962C8B-B14F-4D97-AF65-F5344CB8AC3E}">
        <p14:creationId xmlns:p14="http://schemas.microsoft.com/office/powerpoint/2010/main" val="28036028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0C7E4F7-71FC-97BC-B0FE-5CBAACB924C3}"/>
              </a:ext>
            </a:extLst>
          </p:cNvPr>
          <p:cNvSpPr>
            <a:spLocks noGrp="1"/>
          </p:cNvSpPr>
          <p:nvPr>
            <p:ph type="title"/>
          </p:nvPr>
        </p:nvSpPr>
        <p:spPr>
          <a:xfrm>
            <a:off x="1024391" y="117314"/>
            <a:ext cx="10515600" cy="679904"/>
          </a:xfrm>
        </p:spPr>
        <p:txBody>
          <a:bodyPr>
            <a:normAutofit fontScale="90000"/>
          </a:bodyPr>
          <a:lstStyle/>
          <a:p>
            <a:pPr algn="ctr"/>
            <a:r>
              <a:rPr lang="en-IN" b="1" dirty="0">
                <a:solidFill>
                  <a:srgbClr val="610B38"/>
                </a:solidFill>
                <a:latin typeface="erdana"/>
              </a:rPr>
              <a:t>Data Types</a:t>
            </a:r>
          </a:p>
        </p:txBody>
      </p:sp>
      <p:sp>
        <p:nvSpPr>
          <p:cNvPr id="3" name="Content Placeholder 2">
            <a:extLst>
              <a:ext uri="{FF2B5EF4-FFF2-40B4-BE49-F238E27FC236}">
                <a16:creationId xmlns:a16="http://schemas.microsoft.com/office/drawing/2014/main" xmlns="" id="{830155A0-47C1-81ED-E5AC-27D7FF75A34A}"/>
              </a:ext>
            </a:extLst>
          </p:cNvPr>
          <p:cNvSpPr>
            <a:spLocks noGrp="1"/>
          </p:cNvSpPr>
          <p:nvPr>
            <p:ph idx="1"/>
          </p:nvPr>
        </p:nvSpPr>
        <p:spPr>
          <a:xfrm>
            <a:off x="660681" y="890226"/>
            <a:ext cx="11081657" cy="2005374"/>
          </a:xfrm>
        </p:spPr>
        <p:txBody>
          <a:bodyPr>
            <a:normAutofit/>
          </a:bodyPr>
          <a:lstStyle/>
          <a:p>
            <a:pPr algn="just"/>
            <a:r>
              <a:rPr lang="en-US" sz="2200" dirty="0"/>
              <a:t>Data types specify the different sizes and values that can be stored in the variable. There are two types of data types in Java</a:t>
            </a:r>
            <a:r>
              <a:rPr lang="en-US" sz="2400" dirty="0"/>
              <a:t>:</a:t>
            </a:r>
          </a:p>
          <a:p>
            <a:pPr lvl="1" algn="just"/>
            <a:r>
              <a:rPr lang="en-US" sz="2000" b="1" i="1" dirty="0"/>
              <a:t>Primitive data types</a:t>
            </a:r>
            <a:r>
              <a:rPr lang="en-US" sz="2000" dirty="0"/>
              <a:t>: The primitive data types include boolean, char, byte, short, int, long, float, and double.</a:t>
            </a:r>
          </a:p>
          <a:p>
            <a:pPr lvl="1" algn="just"/>
            <a:r>
              <a:rPr lang="en-US" sz="2000" b="1" i="1" dirty="0"/>
              <a:t>Non-primitive data types</a:t>
            </a:r>
            <a:r>
              <a:rPr lang="en-US" sz="2000" dirty="0"/>
              <a:t>: The non-primitive data types include Classes, Interfaces, and Arrays</a:t>
            </a:r>
            <a:r>
              <a:rPr lang="en-US" sz="2400" dirty="0"/>
              <a:t>.</a:t>
            </a:r>
            <a:endParaRPr lang="en-IN" sz="1100" dirty="0"/>
          </a:p>
          <a:p>
            <a:pPr marL="0" indent="0" algn="just">
              <a:buNone/>
            </a:pPr>
            <a:endParaRPr lang="en-IN" sz="2400" dirty="0"/>
          </a:p>
          <a:p>
            <a:pPr lvl="1" algn="just"/>
            <a:endParaRPr lang="en-US" sz="1800" dirty="0">
              <a:latin typeface="Calibri" panose="020F0502020204030204" pitchFamily="34" charset="0"/>
              <a:ea typeface="Calibri" panose="020F0502020204030204" pitchFamily="34" charset="0"/>
            </a:endParaRPr>
          </a:p>
          <a:p>
            <a:pPr lvl="1" algn="just"/>
            <a:endParaRPr lang="en-US" sz="1800" dirty="0">
              <a:effectLst/>
              <a:latin typeface="Calibri" panose="020F0502020204030204" pitchFamily="34" charset="0"/>
              <a:ea typeface="Calibri" panose="020F0502020204030204" pitchFamily="34" charset="0"/>
            </a:endParaRPr>
          </a:p>
          <a:p>
            <a:pPr algn="just"/>
            <a:endParaRPr lang="en-IN" dirty="0"/>
          </a:p>
        </p:txBody>
      </p:sp>
      <p:pic>
        <p:nvPicPr>
          <p:cNvPr id="4" name="Picture 4" descr="F:\HIREMEE\GIET University HD Logo.jpg">
            <a:extLst>
              <a:ext uri="{FF2B5EF4-FFF2-40B4-BE49-F238E27FC236}">
                <a16:creationId xmlns:a16="http://schemas.microsoft.com/office/drawing/2014/main" xmlns="" id="{3FDF0957-0DA4-A1E2-3163-58CE878BDC22}"/>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pic>
        <p:nvPicPr>
          <p:cNvPr id="5" name="Picture 4">
            <a:extLst>
              <a:ext uri="{FF2B5EF4-FFF2-40B4-BE49-F238E27FC236}">
                <a16:creationId xmlns:a16="http://schemas.microsoft.com/office/drawing/2014/main" xmlns="" id="{C110F883-2FA5-3B57-6F94-D259B1238E8C}"/>
              </a:ext>
            </a:extLst>
          </p:cNvPr>
          <p:cNvPicPr>
            <a:picLocks noChangeAspect="1"/>
          </p:cNvPicPr>
          <p:nvPr/>
        </p:nvPicPr>
        <p:blipFill>
          <a:blip r:embed="rId3"/>
          <a:stretch>
            <a:fillRect/>
          </a:stretch>
        </p:blipFill>
        <p:spPr>
          <a:xfrm>
            <a:off x="2133600" y="2895600"/>
            <a:ext cx="8122024" cy="3667125"/>
          </a:xfrm>
          <a:prstGeom prst="rect">
            <a:avLst/>
          </a:prstGeom>
        </p:spPr>
      </p:pic>
    </p:spTree>
    <p:extLst>
      <p:ext uri="{BB962C8B-B14F-4D97-AF65-F5344CB8AC3E}">
        <p14:creationId xmlns:p14="http://schemas.microsoft.com/office/powerpoint/2010/main" val="55221624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0C7E4F7-71FC-97BC-B0FE-5CBAACB924C3}"/>
              </a:ext>
            </a:extLst>
          </p:cNvPr>
          <p:cNvSpPr>
            <a:spLocks noGrp="1"/>
          </p:cNvSpPr>
          <p:nvPr>
            <p:ph type="title"/>
          </p:nvPr>
        </p:nvSpPr>
        <p:spPr>
          <a:xfrm>
            <a:off x="1024391" y="117314"/>
            <a:ext cx="10515600" cy="679904"/>
          </a:xfrm>
        </p:spPr>
        <p:txBody>
          <a:bodyPr>
            <a:normAutofit fontScale="90000"/>
          </a:bodyPr>
          <a:lstStyle/>
          <a:p>
            <a:pPr algn="ctr"/>
            <a:r>
              <a:rPr lang="en-IN" b="1" dirty="0">
                <a:solidFill>
                  <a:srgbClr val="610B38"/>
                </a:solidFill>
                <a:latin typeface="erdana"/>
              </a:rPr>
              <a:t>Control Statements</a:t>
            </a:r>
          </a:p>
        </p:txBody>
      </p:sp>
      <p:sp>
        <p:nvSpPr>
          <p:cNvPr id="3" name="Content Placeholder 2">
            <a:extLst>
              <a:ext uri="{FF2B5EF4-FFF2-40B4-BE49-F238E27FC236}">
                <a16:creationId xmlns:a16="http://schemas.microsoft.com/office/drawing/2014/main" xmlns="" id="{830155A0-47C1-81ED-E5AC-27D7FF75A34A}"/>
              </a:ext>
            </a:extLst>
          </p:cNvPr>
          <p:cNvSpPr>
            <a:spLocks noGrp="1"/>
          </p:cNvSpPr>
          <p:nvPr>
            <p:ph idx="1"/>
          </p:nvPr>
        </p:nvSpPr>
        <p:spPr>
          <a:xfrm>
            <a:off x="741362" y="872295"/>
            <a:ext cx="11081657" cy="5116129"/>
          </a:xfrm>
        </p:spPr>
        <p:txBody>
          <a:bodyPr>
            <a:normAutofit/>
          </a:bodyPr>
          <a:lstStyle/>
          <a:p>
            <a:pPr marL="0" indent="0" algn="just">
              <a:buNone/>
            </a:pPr>
            <a:r>
              <a:rPr lang="en-US" sz="2000" b="1" dirty="0">
                <a:solidFill>
                  <a:srgbClr val="FF0000"/>
                </a:solidFill>
                <a:latin typeface="Calibri" panose="020F0502020204030204" pitchFamily="34" charset="0"/>
                <a:ea typeface="Calibri" panose="020F0502020204030204" pitchFamily="34" charset="0"/>
              </a:rPr>
              <a:t>Looping statements:</a:t>
            </a:r>
          </a:p>
          <a:p>
            <a:pPr marL="0" indent="0" algn="just">
              <a:buNone/>
            </a:pPr>
            <a:r>
              <a:rPr lang="en-US" sz="2000" dirty="0">
                <a:latin typeface="Calibri" panose="020F0502020204030204" pitchFamily="34" charset="0"/>
                <a:ea typeface="Calibri" panose="020F0502020204030204" pitchFamily="34" charset="0"/>
              </a:rPr>
              <a:t>When we need to execute one or more instructions of a program repeatedly, then we will use looping statements.</a:t>
            </a:r>
          </a:p>
          <a:p>
            <a:pPr marL="0" indent="0" algn="just">
              <a:buNone/>
            </a:pPr>
            <a:r>
              <a:rPr lang="en-US" sz="2000" dirty="0">
                <a:latin typeface="Calibri" panose="020F0502020204030204" pitchFamily="34" charset="0"/>
                <a:ea typeface="Calibri" panose="020F0502020204030204" pitchFamily="34" charset="0"/>
              </a:rPr>
              <a:t>There are three types of looping statements:</a:t>
            </a:r>
          </a:p>
          <a:p>
            <a:pPr marL="457200" indent="-457200" algn="just">
              <a:buAutoNum type="arabicParenR"/>
            </a:pPr>
            <a:r>
              <a:rPr lang="en-US" sz="2000" b="1" dirty="0">
                <a:latin typeface="Calibri" panose="020F0502020204030204" pitchFamily="34" charset="0"/>
                <a:ea typeface="Calibri" panose="020F0502020204030204" pitchFamily="34" charset="0"/>
              </a:rPr>
              <a:t>while loop :</a:t>
            </a:r>
          </a:p>
          <a:p>
            <a:pPr marL="457200" indent="-457200" algn="just">
              <a:buAutoNum type="arabicParenR"/>
            </a:pPr>
            <a:r>
              <a:rPr lang="en-US" sz="2000" b="1" dirty="0" err="1">
                <a:latin typeface="Calibri" panose="020F0502020204030204" pitchFamily="34" charset="0"/>
                <a:ea typeface="Calibri" panose="020F0502020204030204" pitchFamily="34" charset="0"/>
              </a:rPr>
              <a:t>do..while</a:t>
            </a:r>
            <a:r>
              <a:rPr lang="en-US" sz="2000" b="1" dirty="0">
                <a:latin typeface="Calibri" panose="020F0502020204030204" pitchFamily="34" charset="0"/>
                <a:ea typeface="Calibri" panose="020F0502020204030204" pitchFamily="34" charset="0"/>
              </a:rPr>
              <a:t> loop</a:t>
            </a:r>
          </a:p>
          <a:p>
            <a:pPr marL="457200" indent="-457200" algn="just">
              <a:buAutoNum type="arabicParenR"/>
            </a:pPr>
            <a:r>
              <a:rPr lang="en-US" sz="2000" b="1" dirty="0">
                <a:latin typeface="Calibri" panose="020F0502020204030204" pitchFamily="34" charset="0"/>
                <a:ea typeface="Calibri" panose="020F0502020204030204" pitchFamily="34" charset="0"/>
              </a:rPr>
              <a:t>for loop</a:t>
            </a:r>
          </a:p>
          <a:p>
            <a:pPr marL="457200" indent="-457200" algn="just">
              <a:buAutoNum type="arabicParenR"/>
            </a:pPr>
            <a:endParaRPr lang="en-US" sz="2000" b="1" dirty="0">
              <a:latin typeface="Calibri" panose="020F0502020204030204" pitchFamily="34" charset="0"/>
              <a:ea typeface="Calibri" panose="020F0502020204030204" pitchFamily="34" charset="0"/>
            </a:endParaRPr>
          </a:p>
          <a:p>
            <a:pPr marL="0" indent="0" algn="just">
              <a:buNone/>
            </a:pPr>
            <a:r>
              <a:rPr lang="en-US" sz="2000" dirty="0">
                <a:latin typeface="Calibri" panose="020F0502020204030204" pitchFamily="34" charset="0"/>
                <a:ea typeface="Calibri" panose="020F0502020204030204" pitchFamily="34" charset="0"/>
              </a:rPr>
              <a:t>Every loop requires 3 steps :</a:t>
            </a:r>
          </a:p>
          <a:p>
            <a:pPr algn="just">
              <a:buFont typeface="Wingdings" panose="05000000000000000000" pitchFamily="2" charset="2"/>
              <a:buChar char="Ø"/>
            </a:pPr>
            <a:r>
              <a:rPr lang="en-US" sz="2000" b="1" i="1" dirty="0">
                <a:latin typeface="Calibri" panose="020F0502020204030204" pitchFamily="34" charset="0"/>
                <a:ea typeface="Calibri" panose="020F0502020204030204" pitchFamily="34" charset="0"/>
              </a:rPr>
              <a:t>Initialization</a:t>
            </a:r>
            <a:r>
              <a:rPr lang="en-US" sz="2000" dirty="0">
                <a:latin typeface="Calibri" panose="020F0502020204030204" pitchFamily="34" charset="0"/>
                <a:ea typeface="Calibri" panose="020F0502020204030204" pitchFamily="34" charset="0"/>
              </a:rPr>
              <a:t> : It defines the start value.</a:t>
            </a:r>
          </a:p>
          <a:p>
            <a:pPr algn="just">
              <a:buFont typeface="Wingdings" panose="05000000000000000000" pitchFamily="2" charset="2"/>
              <a:buChar char="Ø"/>
            </a:pPr>
            <a:r>
              <a:rPr lang="en-US" sz="2000" b="1" i="1" dirty="0">
                <a:latin typeface="Calibri" panose="020F0502020204030204" pitchFamily="34" charset="0"/>
                <a:ea typeface="Calibri" panose="020F0502020204030204" pitchFamily="34" charset="0"/>
              </a:rPr>
              <a:t>Test Condition </a:t>
            </a:r>
            <a:r>
              <a:rPr lang="en-US" sz="2000" dirty="0">
                <a:latin typeface="Calibri" panose="020F0502020204030204" pitchFamily="34" charset="0"/>
                <a:ea typeface="Calibri" panose="020F0502020204030204" pitchFamily="34" charset="0"/>
              </a:rPr>
              <a:t>: It defines the number of iterations/repetitions.</a:t>
            </a:r>
          </a:p>
          <a:p>
            <a:pPr algn="just">
              <a:buFont typeface="Wingdings" panose="05000000000000000000" pitchFamily="2" charset="2"/>
              <a:buChar char="Ø"/>
            </a:pPr>
            <a:r>
              <a:rPr lang="en-US" sz="2000" b="1" i="1" dirty="0">
                <a:latin typeface="Calibri" panose="020F0502020204030204" pitchFamily="34" charset="0"/>
                <a:ea typeface="Calibri" panose="020F0502020204030204" pitchFamily="34" charset="0"/>
              </a:rPr>
              <a:t>Change in value </a:t>
            </a:r>
            <a:r>
              <a:rPr lang="en-US" sz="2000" dirty="0">
                <a:latin typeface="Calibri" panose="020F0502020204030204" pitchFamily="34" charset="0"/>
                <a:ea typeface="Calibri" panose="020F0502020204030204" pitchFamily="34" charset="0"/>
              </a:rPr>
              <a:t>:</a:t>
            </a:r>
            <a:r>
              <a:rPr lang="en-US" sz="2000" b="1" i="1" dirty="0">
                <a:latin typeface="Calibri" panose="020F0502020204030204" pitchFamily="34" charset="0"/>
                <a:ea typeface="Calibri" panose="020F0502020204030204" pitchFamily="34" charset="0"/>
              </a:rPr>
              <a:t> </a:t>
            </a:r>
            <a:r>
              <a:rPr lang="en-US" sz="2000" dirty="0">
                <a:latin typeface="Calibri" panose="020F0502020204030204" pitchFamily="34" charset="0"/>
                <a:ea typeface="Calibri" panose="020F0502020204030204" pitchFamily="34" charset="0"/>
              </a:rPr>
              <a:t>Keeps the count of iterations.</a:t>
            </a:r>
          </a:p>
        </p:txBody>
      </p:sp>
      <p:pic>
        <p:nvPicPr>
          <p:cNvPr id="4" name="Picture 4" descr="F:\HIREMEE\GIET University HD Logo.jpg">
            <a:extLst>
              <a:ext uri="{FF2B5EF4-FFF2-40B4-BE49-F238E27FC236}">
                <a16:creationId xmlns:a16="http://schemas.microsoft.com/office/drawing/2014/main" xmlns="" id="{3FDF0957-0DA4-A1E2-3163-58CE878BDC22}"/>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Tree>
    <p:extLst>
      <p:ext uri="{BB962C8B-B14F-4D97-AF65-F5344CB8AC3E}">
        <p14:creationId xmlns:p14="http://schemas.microsoft.com/office/powerpoint/2010/main" val="21089003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0C7E4F7-71FC-97BC-B0FE-5CBAACB924C3}"/>
              </a:ext>
            </a:extLst>
          </p:cNvPr>
          <p:cNvSpPr>
            <a:spLocks noGrp="1"/>
          </p:cNvSpPr>
          <p:nvPr>
            <p:ph type="title"/>
          </p:nvPr>
        </p:nvSpPr>
        <p:spPr>
          <a:xfrm>
            <a:off x="1024391" y="117314"/>
            <a:ext cx="10515600" cy="679904"/>
          </a:xfrm>
        </p:spPr>
        <p:txBody>
          <a:bodyPr>
            <a:normAutofit fontScale="90000"/>
          </a:bodyPr>
          <a:lstStyle/>
          <a:p>
            <a:pPr algn="ctr"/>
            <a:r>
              <a:rPr lang="en-IN" b="1" dirty="0">
                <a:solidFill>
                  <a:srgbClr val="610B38"/>
                </a:solidFill>
                <a:latin typeface="erdana"/>
              </a:rPr>
              <a:t>Control Statements : while loop </a:t>
            </a:r>
          </a:p>
        </p:txBody>
      </p:sp>
      <p:sp>
        <p:nvSpPr>
          <p:cNvPr id="3" name="Content Placeholder 2">
            <a:extLst>
              <a:ext uri="{FF2B5EF4-FFF2-40B4-BE49-F238E27FC236}">
                <a16:creationId xmlns:a16="http://schemas.microsoft.com/office/drawing/2014/main" xmlns="" id="{830155A0-47C1-81ED-E5AC-27D7FF75A34A}"/>
              </a:ext>
            </a:extLst>
          </p:cNvPr>
          <p:cNvSpPr>
            <a:spLocks noGrp="1"/>
          </p:cNvSpPr>
          <p:nvPr>
            <p:ph idx="1"/>
          </p:nvPr>
        </p:nvSpPr>
        <p:spPr>
          <a:xfrm>
            <a:off x="741362" y="872295"/>
            <a:ext cx="11081657" cy="5116129"/>
          </a:xfrm>
        </p:spPr>
        <p:txBody>
          <a:bodyPr>
            <a:normAutofit/>
          </a:bodyPr>
          <a:lstStyle/>
          <a:p>
            <a:pPr marL="0" indent="0" algn="just">
              <a:buNone/>
            </a:pPr>
            <a:r>
              <a:rPr lang="en-US" sz="2000" b="1" dirty="0">
                <a:solidFill>
                  <a:srgbClr val="FF0000"/>
                </a:solidFill>
                <a:latin typeface="Calibri" panose="020F0502020204030204" pitchFamily="34" charset="0"/>
                <a:ea typeface="Calibri" panose="020F0502020204030204" pitchFamily="34" charset="0"/>
              </a:rPr>
              <a:t>while loop:</a:t>
            </a:r>
          </a:p>
          <a:p>
            <a:pPr marL="0" indent="0" algn="just">
              <a:buNone/>
            </a:pPr>
            <a:r>
              <a:rPr lang="en-US" sz="2000" dirty="0">
                <a:latin typeface="Calibri" panose="020F0502020204030204" pitchFamily="34" charset="0"/>
                <a:ea typeface="Calibri" panose="020F0502020204030204" pitchFamily="34" charset="0"/>
              </a:rPr>
              <a:t>The Java while loop is used to iterate a part of the program repeatedly until the specified Boolean condition is true. As soon as the Boolean condition becomes false, the loop automatically stops.</a:t>
            </a:r>
          </a:p>
          <a:p>
            <a:pPr marL="0" indent="0" algn="just">
              <a:buNone/>
            </a:pPr>
            <a:r>
              <a:rPr lang="en-US" sz="2000" b="1" dirty="0">
                <a:latin typeface="Calibri" panose="020F0502020204030204" pitchFamily="34" charset="0"/>
                <a:ea typeface="Calibri" panose="020F0502020204030204" pitchFamily="34" charset="0"/>
              </a:rPr>
              <a:t>Note: </a:t>
            </a:r>
            <a:r>
              <a:rPr lang="en-US" sz="2000" dirty="0">
                <a:latin typeface="Calibri" panose="020F0502020204030204" pitchFamily="34" charset="0"/>
                <a:ea typeface="Calibri" panose="020F0502020204030204" pitchFamily="34" charset="0"/>
              </a:rPr>
              <a:t>If the number of iterations is not fixed, it is recommended to use the while loop.</a:t>
            </a:r>
          </a:p>
          <a:p>
            <a:pPr marL="0" indent="0" algn="just">
              <a:buNone/>
            </a:pPr>
            <a:endParaRPr lang="en-US" sz="2000" dirty="0">
              <a:latin typeface="Calibri" panose="020F0502020204030204" pitchFamily="34" charset="0"/>
              <a:ea typeface="Calibri" panose="020F0502020204030204" pitchFamily="34" charset="0"/>
            </a:endParaRPr>
          </a:p>
          <a:p>
            <a:pPr marL="0" indent="0" algn="just">
              <a:buNone/>
            </a:pPr>
            <a:r>
              <a:rPr lang="en-US" sz="2000" b="1" dirty="0">
                <a:latin typeface="Calibri" panose="020F0502020204030204" pitchFamily="34" charset="0"/>
                <a:ea typeface="Calibri" panose="020F0502020204030204" pitchFamily="34" charset="0"/>
              </a:rPr>
              <a:t>Syntax</a:t>
            </a:r>
            <a:r>
              <a:rPr lang="en-US" sz="2000" dirty="0">
                <a:latin typeface="Calibri" panose="020F0502020204030204" pitchFamily="34" charset="0"/>
                <a:ea typeface="Calibri" panose="020F0502020204030204" pitchFamily="34" charset="0"/>
              </a:rPr>
              <a:t>:</a:t>
            </a:r>
          </a:p>
          <a:p>
            <a:pPr marL="0" indent="0" algn="just">
              <a:buNone/>
            </a:pPr>
            <a:r>
              <a:rPr lang="en-US" sz="2000" dirty="0">
                <a:highlight>
                  <a:srgbClr val="FFFF00"/>
                </a:highlight>
                <a:latin typeface="Calibri" panose="020F0502020204030204" pitchFamily="34" charset="0"/>
                <a:ea typeface="Calibri" panose="020F0502020204030204" pitchFamily="34" charset="0"/>
              </a:rPr>
              <a:t>Initialization</a:t>
            </a:r>
          </a:p>
          <a:p>
            <a:pPr marL="0" indent="0" algn="just">
              <a:buNone/>
            </a:pPr>
            <a:r>
              <a:rPr lang="en-US" sz="2000" dirty="0">
                <a:latin typeface="Calibri" panose="020F0502020204030204" pitchFamily="34" charset="0"/>
                <a:ea typeface="Calibri" panose="020F0502020204030204" pitchFamily="34" charset="0"/>
              </a:rPr>
              <a:t>while (</a:t>
            </a:r>
            <a:r>
              <a:rPr lang="en-US" sz="2000" dirty="0">
                <a:highlight>
                  <a:srgbClr val="FFFF00"/>
                </a:highlight>
                <a:latin typeface="Calibri" panose="020F0502020204030204" pitchFamily="34" charset="0"/>
                <a:ea typeface="Calibri" panose="020F0502020204030204" pitchFamily="34" charset="0"/>
              </a:rPr>
              <a:t>test condition</a:t>
            </a:r>
            <a:r>
              <a:rPr lang="en-US" sz="2000" dirty="0">
                <a:latin typeface="Calibri" panose="020F0502020204030204" pitchFamily="34" charset="0"/>
                <a:ea typeface="Calibri" panose="020F0502020204030204" pitchFamily="34" charset="0"/>
              </a:rPr>
              <a:t>)</a:t>
            </a:r>
          </a:p>
          <a:p>
            <a:pPr marL="0" indent="0" algn="just">
              <a:buNone/>
            </a:pPr>
            <a:r>
              <a:rPr lang="en-US" sz="2000" dirty="0">
                <a:latin typeface="Calibri" panose="020F0502020204030204" pitchFamily="34" charset="0"/>
                <a:ea typeface="Calibri" panose="020F0502020204030204" pitchFamily="34" charset="0"/>
              </a:rPr>
              <a:t>{    </a:t>
            </a:r>
          </a:p>
          <a:p>
            <a:pPr marL="0" indent="0" algn="just">
              <a:buNone/>
            </a:pPr>
            <a:r>
              <a:rPr lang="en-US" sz="2000" dirty="0">
                <a:latin typeface="Calibri" panose="020F0502020204030204" pitchFamily="34" charset="0"/>
                <a:ea typeface="Calibri" panose="020F0502020204030204" pitchFamily="34" charset="0"/>
              </a:rPr>
              <a:t>	//code to be executed   </a:t>
            </a:r>
          </a:p>
          <a:p>
            <a:pPr marL="0" indent="0" algn="just">
              <a:buNone/>
            </a:pPr>
            <a:r>
              <a:rPr lang="en-US" sz="2000" dirty="0">
                <a:latin typeface="Calibri" panose="020F0502020204030204" pitchFamily="34" charset="0"/>
                <a:ea typeface="Calibri" panose="020F0502020204030204" pitchFamily="34" charset="0"/>
              </a:rPr>
              <a:t>	</a:t>
            </a:r>
            <a:r>
              <a:rPr lang="en-US" sz="2000" dirty="0">
                <a:highlight>
                  <a:srgbClr val="FFFF00"/>
                </a:highlight>
                <a:latin typeface="Calibri" panose="020F0502020204030204" pitchFamily="34" charset="0"/>
                <a:ea typeface="Calibri" panose="020F0502020204030204" pitchFamily="34" charset="0"/>
              </a:rPr>
              <a:t>change in value  </a:t>
            </a:r>
          </a:p>
          <a:p>
            <a:pPr marL="0" indent="0" algn="just">
              <a:buNone/>
            </a:pPr>
            <a:r>
              <a:rPr lang="en-US" sz="2000" dirty="0">
                <a:latin typeface="Calibri" panose="020F0502020204030204" pitchFamily="34" charset="0"/>
                <a:ea typeface="Calibri" panose="020F0502020204030204" pitchFamily="34" charset="0"/>
              </a:rPr>
              <a:t>} </a:t>
            </a:r>
          </a:p>
        </p:txBody>
      </p:sp>
      <p:pic>
        <p:nvPicPr>
          <p:cNvPr id="4" name="Picture 4" descr="F:\HIREMEE\GIET University HD Logo.jpg">
            <a:extLst>
              <a:ext uri="{FF2B5EF4-FFF2-40B4-BE49-F238E27FC236}">
                <a16:creationId xmlns:a16="http://schemas.microsoft.com/office/drawing/2014/main" xmlns="" id="{3FDF0957-0DA4-A1E2-3163-58CE878BDC22}"/>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pic>
        <p:nvPicPr>
          <p:cNvPr id="5" name="Picture 4">
            <a:extLst>
              <a:ext uri="{FF2B5EF4-FFF2-40B4-BE49-F238E27FC236}">
                <a16:creationId xmlns:a16="http://schemas.microsoft.com/office/drawing/2014/main" xmlns="" id="{C4E0344B-5120-06E8-D9A7-1A23AB25D162}"/>
              </a:ext>
            </a:extLst>
          </p:cNvPr>
          <p:cNvPicPr>
            <a:picLocks noChangeAspect="1"/>
          </p:cNvPicPr>
          <p:nvPr/>
        </p:nvPicPr>
        <p:blipFill>
          <a:blip r:embed="rId3"/>
          <a:stretch>
            <a:fillRect/>
          </a:stretch>
        </p:blipFill>
        <p:spPr>
          <a:xfrm>
            <a:off x="6685149" y="2465294"/>
            <a:ext cx="4200525" cy="3709626"/>
          </a:xfrm>
          <a:prstGeom prst="rect">
            <a:avLst/>
          </a:prstGeom>
        </p:spPr>
      </p:pic>
    </p:spTree>
    <p:extLst>
      <p:ext uri="{BB962C8B-B14F-4D97-AF65-F5344CB8AC3E}">
        <p14:creationId xmlns:p14="http://schemas.microsoft.com/office/powerpoint/2010/main" val="295832344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0C7E4F7-71FC-97BC-B0FE-5CBAACB924C3}"/>
              </a:ext>
            </a:extLst>
          </p:cNvPr>
          <p:cNvSpPr>
            <a:spLocks noGrp="1"/>
          </p:cNvSpPr>
          <p:nvPr>
            <p:ph type="title"/>
          </p:nvPr>
        </p:nvSpPr>
        <p:spPr>
          <a:xfrm>
            <a:off x="1024391" y="117314"/>
            <a:ext cx="10515600" cy="679904"/>
          </a:xfrm>
        </p:spPr>
        <p:txBody>
          <a:bodyPr>
            <a:normAutofit fontScale="90000"/>
          </a:bodyPr>
          <a:lstStyle/>
          <a:p>
            <a:pPr algn="ctr"/>
            <a:r>
              <a:rPr lang="en-IN" b="1" dirty="0">
                <a:solidFill>
                  <a:srgbClr val="610B38"/>
                </a:solidFill>
                <a:latin typeface="erdana"/>
              </a:rPr>
              <a:t>Control Statements : while loop </a:t>
            </a:r>
          </a:p>
        </p:txBody>
      </p:sp>
      <p:sp>
        <p:nvSpPr>
          <p:cNvPr id="3" name="Content Placeholder 2">
            <a:extLst>
              <a:ext uri="{FF2B5EF4-FFF2-40B4-BE49-F238E27FC236}">
                <a16:creationId xmlns:a16="http://schemas.microsoft.com/office/drawing/2014/main" xmlns="" id="{830155A0-47C1-81ED-E5AC-27D7FF75A34A}"/>
              </a:ext>
            </a:extLst>
          </p:cNvPr>
          <p:cNvSpPr>
            <a:spLocks noGrp="1"/>
          </p:cNvSpPr>
          <p:nvPr>
            <p:ph idx="1"/>
          </p:nvPr>
        </p:nvSpPr>
        <p:spPr>
          <a:xfrm>
            <a:off x="741363" y="872294"/>
            <a:ext cx="5184308" cy="5161565"/>
          </a:xfrm>
          <a:solidFill>
            <a:schemeClr val="bg1"/>
          </a:solidFill>
          <a:ln>
            <a:solidFill>
              <a:schemeClr val="accent1"/>
            </a:solidFill>
          </a:ln>
        </p:spPr>
        <p:txBody>
          <a:bodyPr>
            <a:noAutofit/>
          </a:bodyPr>
          <a:lstStyle/>
          <a:p>
            <a:pPr marL="0" indent="0" algn="just">
              <a:buNone/>
            </a:pPr>
            <a:r>
              <a:rPr lang="en-US" sz="2000" dirty="0">
                <a:latin typeface="Calibri" panose="020F0502020204030204" pitchFamily="34" charset="0"/>
                <a:ea typeface="Calibri" panose="020F0502020204030204" pitchFamily="34" charset="0"/>
              </a:rPr>
              <a:t>public class WhileEx1 </a:t>
            </a:r>
          </a:p>
          <a:p>
            <a:pPr marL="0" indent="0" algn="just">
              <a:buNone/>
            </a:pPr>
            <a:r>
              <a:rPr lang="en-US" sz="2000" dirty="0">
                <a:latin typeface="Calibri" panose="020F0502020204030204" pitchFamily="34" charset="0"/>
                <a:ea typeface="Calibri" panose="020F0502020204030204" pitchFamily="34" charset="0"/>
              </a:rPr>
              <a:t>{  </a:t>
            </a:r>
          </a:p>
          <a:p>
            <a:pPr marL="0" indent="0" algn="just">
              <a:buNone/>
            </a:pPr>
            <a:r>
              <a:rPr lang="en-US" sz="2000" dirty="0">
                <a:latin typeface="Calibri" panose="020F0502020204030204" pitchFamily="34" charset="0"/>
                <a:ea typeface="Calibri" panose="020F0502020204030204" pitchFamily="34" charset="0"/>
              </a:rPr>
              <a:t>      public static void main(String[] </a:t>
            </a:r>
            <a:r>
              <a:rPr lang="en-US" sz="2000" dirty="0" err="1">
                <a:latin typeface="Calibri" panose="020F0502020204030204" pitchFamily="34" charset="0"/>
                <a:ea typeface="Calibri" panose="020F0502020204030204" pitchFamily="34" charset="0"/>
              </a:rPr>
              <a:t>args</a:t>
            </a:r>
            <a:r>
              <a:rPr lang="en-US" sz="2000" dirty="0">
                <a:latin typeface="Calibri" panose="020F0502020204030204" pitchFamily="34" charset="0"/>
                <a:ea typeface="Calibri" panose="020F0502020204030204" pitchFamily="34" charset="0"/>
              </a:rPr>
              <a:t>) </a:t>
            </a:r>
          </a:p>
          <a:p>
            <a:pPr marL="0" indent="0" algn="just">
              <a:buNone/>
            </a:pPr>
            <a:r>
              <a:rPr lang="en-US" sz="2000" dirty="0">
                <a:latin typeface="Calibri" panose="020F0502020204030204" pitchFamily="34" charset="0"/>
                <a:ea typeface="Calibri" panose="020F0502020204030204" pitchFamily="34" charset="0"/>
              </a:rPr>
              <a:t>      {   </a:t>
            </a:r>
          </a:p>
          <a:p>
            <a:pPr marL="0" indent="0" algn="just">
              <a:buNone/>
            </a:pPr>
            <a:r>
              <a:rPr lang="en-US" sz="2000" dirty="0">
                <a:latin typeface="Calibri" panose="020F0502020204030204" pitchFamily="34" charset="0"/>
                <a:ea typeface="Calibri" panose="020F0502020204030204" pitchFamily="34" charset="0"/>
              </a:rPr>
              <a:t>           int </a:t>
            </a:r>
            <a:r>
              <a:rPr lang="en-US" sz="2000" dirty="0" err="1">
                <a:latin typeface="Calibri" panose="020F0502020204030204" pitchFamily="34" charset="0"/>
                <a:ea typeface="Calibri" panose="020F0502020204030204" pitchFamily="34" charset="0"/>
              </a:rPr>
              <a:t>i</a:t>
            </a:r>
            <a:r>
              <a:rPr lang="en-US" sz="2000" dirty="0">
                <a:latin typeface="Calibri" panose="020F0502020204030204" pitchFamily="34" charset="0"/>
                <a:ea typeface="Calibri" panose="020F0502020204030204" pitchFamily="34" charset="0"/>
              </a:rPr>
              <a:t>=1;  </a:t>
            </a:r>
          </a:p>
          <a:p>
            <a:pPr marL="0" indent="0" algn="just">
              <a:buNone/>
            </a:pPr>
            <a:r>
              <a:rPr lang="en-US" sz="2000" dirty="0">
                <a:latin typeface="Calibri" panose="020F0502020204030204" pitchFamily="34" charset="0"/>
                <a:ea typeface="Calibri" panose="020F0502020204030204" pitchFamily="34" charset="0"/>
              </a:rPr>
              <a:t>           while(</a:t>
            </a:r>
            <a:r>
              <a:rPr lang="en-US" sz="2000" dirty="0" err="1">
                <a:latin typeface="Calibri" panose="020F0502020204030204" pitchFamily="34" charset="0"/>
                <a:ea typeface="Calibri" panose="020F0502020204030204" pitchFamily="34" charset="0"/>
              </a:rPr>
              <a:t>i</a:t>
            </a:r>
            <a:r>
              <a:rPr lang="en-US" sz="2000" dirty="0">
                <a:latin typeface="Calibri" panose="020F0502020204030204" pitchFamily="34" charset="0"/>
                <a:ea typeface="Calibri" panose="020F0502020204030204" pitchFamily="34" charset="0"/>
              </a:rPr>
              <a:t>&lt;=10)</a:t>
            </a:r>
          </a:p>
          <a:p>
            <a:pPr marL="0" indent="0" algn="just">
              <a:buNone/>
            </a:pPr>
            <a:r>
              <a:rPr lang="en-US" sz="2000" dirty="0">
                <a:latin typeface="Calibri" panose="020F0502020204030204" pitchFamily="34" charset="0"/>
                <a:ea typeface="Calibri" panose="020F0502020204030204" pitchFamily="34" charset="0"/>
              </a:rPr>
              <a:t>           {  </a:t>
            </a:r>
          </a:p>
          <a:p>
            <a:pPr marL="0" indent="0" algn="just">
              <a:buNone/>
            </a:pPr>
            <a:r>
              <a:rPr lang="en-US" sz="2000" dirty="0">
                <a:latin typeface="Calibri" panose="020F0502020204030204" pitchFamily="34" charset="0"/>
                <a:ea typeface="Calibri" panose="020F0502020204030204" pitchFamily="34" charset="0"/>
              </a:rPr>
              <a:t>                  </a:t>
            </a:r>
            <a:r>
              <a:rPr lang="en-US" sz="2000" dirty="0" err="1">
                <a:latin typeface="Calibri" panose="020F0502020204030204" pitchFamily="34" charset="0"/>
                <a:ea typeface="Calibri" panose="020F0502020204030204" pitchFamily="34" charset="0"/>
              </a:rPr>
              <a:t>System.out.print</a:t>
            </a:r>
            <a:r>
              <a:rPr lang="en-US" sz="2000" dirty="0">
                <a:latin typeface="Calibri" panose="020F0502020204030204" pitchFamily="34" charset="0"/>
                <a:ea typeface="Calibri" panose="020F0502020204030204" pitchFamily="34" charset="0"/>
              </a:rPr>
              <a:t>(</a:t>
            </a:r>
            <a:r>
              <a:rPr lang="en-US" sz="2000" dirty="0" err="1">
                <a:latin typeface="Calibri" panose="020F0502020204030204" pitchFamily="34" charset="0"/>
                <a:ea typeface="Calibri" panose="020F0502020204030204" pitchFamily="34" charset="0"/>
              </a:rPr>
              <a:t>i</a:t>
            </a:r>
            <a:r>
              <a:rPr lang="en-US" sz="2000" dirty="0">
                <a:latin typeface="Calibri" panose="020F0502020204030204" pitchFamily="34" charset="0"/>
                <a:ea typeface="Calibri" panose="020F0502020204030204" pitchFamily="34" charset="0"/>
              </a:rPr>
              <a:t> + “ “);  </a:t>
            </a:r>
          </a:p>
          <a:p>
            <a:pPr marL="0" indent="0" algn="just">
              <a:buNone/>
            </a:pPr>
            <a:r>
              <a:rPr lang="en-US" sz="2000" dirty="0">
                <a:latin typeface="Calibri" panose="020F0502020204030204" pitchFamily="34" charset="0"/>
                <a:ea typeface="Calibri" panose="020F0502020204030204" pitchFamily="34" charset="0"/>
              </a:rPr>
              <a:t>                  </a:t>
            </a:r>
            <a:r>
              <a:rPr lang="en-US" sz="2000" dirty="0" err="1">
                <a:latin typeface="Calibri" panose="020F0502020204030204" pitchFamily="34" charset="0"/>
                <a:ea typeface="Calibri" panose="020F0502020204030204" pitchFamily="34" charset="0"/>
              </a:rPr>
              <a:t>i</a:t>
            </a:r>
            <a:r>
              <a:rPr lang="en-US" sz="2000" dirty="0">
                <a:latin typeface="Calibri" panose="020F0502020204030204" pitchFamily="34" charset="0"/>
                <a:ea typeface="Calibri" panose="020F0502020204030204" pitchFamily="34" charset="0"/>
              </a:rPr>
              <a:t>++;  </a:t>
            </a:r>
          </a:p>
          <a:p>
            <a:pPr marL="0" indent="0" algn="just">
              <a:buNone/>
            </a:pPr>
            <a:r>
              <a:rPr lang="en-US" sz="2000" dirty="0">
                <a:latin typeface="Calibri" panose="020F0502020204030204" pitchFamily="34" charset="0"/>
                <a:ea typeface="Calibri" panose="020F0502020204030204" pitchFamily="34" charset="0"/>
              </a:rPr>
              <a:t>           }  </a:t>
            </a:r>
          </a:p>
          <a:p>
            <a:pPr marL="0" indent="0" algn="just">
              <a:buNone/>
            </a:pPr>
            <a:r>
              <a:rPr lang="en-US" sz="2000" dirty="0">
                <a:latin typeface="Calibri" panose="020F0502020204030204" pitchFamily="34" charset="0"/>
                <a:ea typeface="Calibri" panose="020F0502020204030204" pitchFamily="34" charset="0"/>
              </a:rPr>
              <a:t>     }  </a:t>
            </a:r>
          </a:p>
          <a:p>
            <a:pPr marL="0" indent="0" algn="just">
              <a:buNone/>
            </a:pPr>
            <a:r>
              <a:rPr lang="en-US" sz="2000" dirty="0">
                <a:latin typeface="Calibri" panose="020F0502020204030204" pitchFamily="34" charset="0"/>
                <a:ea typeface="Calibri" panose="020F0502020204030204" pitchFamily="34" charset="0"/>
              </a:rPr>
              <a:t>} </a:t>
            </a:r>
          </a:p>
          <a:p>
            <a:pPr marL="0" indent="0" algn="just">
              <a:buNone/>
            </a:pPr>
            <a:endParaRPr lang="en-US" sz="2000" dirty="0">
              <a:latin typeface="Calibri" panose="020F0502020204030204" pitchFamily="34" charset="0"/>
              <a:ea typeface="Calibri" panose="020F0502020204030204" pitchFamily="34" charset="0"/>
            </a:endParaRPr>
          </a:p>
        </p:txBody>
      </p:sp>
      <p:pic>
        <p:nvPicPr>
          <p:cNvPr id="4" name="Picture 4" descr="F:\HIREMEE\GIET University HD Logo.jpg">
            <a:extLst>
              <a:ext uri="{FF2B5EF4-FFF2-40B4-BE49-F238E27FC236}">
                <a16:creationId xmlns:a16="http://schemas.microsoft.com/office/drawing/2014/main" xmlns="" id="{3FDF0957-0DA4-A1E2-3163-58CE878BDC22}"/>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
        <p:nvSpPr>
          <p:cNvPr id="7" name="TextBox 6">
            <a:extLst>
              <a:ext uri="{FF2B5EF4-FFF2-40B4-BE49-F238E27FC236}">
                <a16:creationId xmlns:a16="http://schemas.microsoft.com/office/drawing/2014/main" xmlns="" id="{E033F4D3-D77C-74AB-8796-036497C44B15}"/>
              </a:ext>
            </a:extLst>
          </p:cNvPr>
          <p:cNvSpPr txBox="1"/>
          <p:nvPr/>
        </p:nvSpPr>
        <p:spPr>
          <a:xfrm>
            <a:off x="1603107" y="6145277"/>
            <a:ext cx="2743200" cy="369332"/>
          </a:xfrm>
          <a:prstGeom prst="rect">
            <a:avLst/>
          </a:prstGeom>
          <a:noFill/>
          <a:ln>
            <a:solidFill>
              <a:schemeClr val="accent1"/>
            </a:solidFill>
          </a:ln>
        </p:spPr>
        <p:txBody>
          <a:bodyPr wrap="square">
            <a:spAutoFit/>
          </a:bodyPr>
          <a:lstStyle/>
          <a:p>
            <a:r>
              <a:rPr lang="en-IN" b="1" dirty="0"/>
              <a:t>Output: </a:t>
            </a:r>
            <a:r>
              <a:rPr lang="en-IN" dirty="0"/>
              <a:t>1 2 3 4 5 6 7 8 9 10</a:t>
            </a:r>
          </a:p>
        </p:txBody>
      </p:sp>
      <p:sp>
        <p:nvSpPr>
          <p:cNvPr id="9" name="TextBox 8">
            <a:extLst>
              <a:ext uri="{FF2B5EF4-FFF2-40B4-BE49-F238E27FC236}">
                <a16:creationId xmlns:a16="http://schemas.microsoft.com/office/drawing/2014/main" xmlns="" id="{9BB64824-E2CB-82B0-AF48-ED2531284A4A}"/>
              </a:ext>
            </a:extLst>
          </p:cNvPr>
          <p:cNvSpPr txBox="1"/>
          <p:nvPr/>
        </p:nvSpPr>
        <p:spPr>
          <a:xfrm>
            <a:off x="6578321" y="888569"/>
            <a:ext cx="5380597" cy="369332"/>
          </a:xfrm>
          <a:prstGeom prst="rect">
            <a:avLst/>
          </a:prstGeom>
          <a:noFill/>
          <a:ln>
            <a:solidFill>
              <a:schemeClr val="accent1"/>
            </a:solidFill>
          </a:ln>
        </p:spPr>
        <p:txBody>
          <a:bodyPr wrap="square">
            <a:spAutoFit/>
          </a:bodyPr>
          <a:lstStyle/>
          <a:p>
            <a:r>
              <a:rPr lang="en-IN" b="1" dirty="0">
                <a:highlight>
                  <a:srgbClr val="FFFF00"/>
                </a:highlight>
              </a:rPr>
              <a:t>Java Infinitive While Loop</a:t>
            </a:r>
          </a:p>
        </p:txBody>
      </p:sp>
      <p:sp>
        <p:nvSpPr>
          <p:cNvPr id="11" name="TextBox 10">
            <a:extLst>
              <a:ext uri="{FF2B5EF4-FFF2-40B4-BE49-F238E27FC236}">
                <a16:creationId xmlns:a16="http://schemas.microsoft.com/office/drawing/2014/main" xmlns="" id="{0D5771E7-B507-4D1C-61ED-7563062D6433}"/>
              </a:ext>
            </a:extLst>
          </p:cNvPr>
          <p:cNvSpPr txBox="1"/>
          <p:nvPr/>
        </p:nvSpPr>
        <p:spPr>
          <a:xfrm>
            <a:off x="6578321" y="1441098"/>
            <a:ext cx="5380597" cy="4524315"/>
          </a:xfrm>
          <a:prstGeom prst="rect">
            <a:avLst/>
          </a:prstGeom>
          <a:noFill/>
          <a:ln>
            <a:solidFill>
              <a:schemeClr val="accent1"/>
            </a:solidFill>
          </a:ln>
        </p:spPr>
        <p:txBody>
          <a:bodyPr wrap="square">
            <a:spAutoFit/>
          </a:bodyPr>
          <a:lstStyle/>
          <a:p>
            <a:r>
              <a:rPr lang="en-US" dirty="0"/>
              <a:t>If you pass </a:t>
            </a:r>
            <a:r>
              <a:rPr lang="en-US" b="1" dirty="0"/>
              <a:t>true</a:t>
            </a:r>
            <a:r>
              <a:rPr lang="en-US" dirty="0"/>
              <a:t> in the while loop, it will be infinitive </a:t>
            </a:r>
          </a:p>
          <a:p>
            <a:r>
              <a:rPr lang="en-US" dirty="0"/>
              <a:t>while loop.</a:t>
            </a:r>
          </a:p>
          <a:p>
            <a:endParaRPr lang="en-US" sz="900" dirty="0"/>
          </a:p>
          <a:p>
            <a:r>
              <a:rPr lang="en-US" b="1" dirty="0"/>
              <a:t>Syntax :</a:t>
            </a:r>
          </a:p>
          <a:p>
            <a:pPr algn="just"/>
            <a:r>
              <a:rPr lang="en-US" b="1" i="0" dirty="0">
                <a:solidFill>
                  <a:srgbClr val="006699"/>
                </a:solidFill>
                <a:effectLst/>
                <a:latin typeface="inter-regular"/>
              </a:rPr>
              <a:t>	while</a:t>
            </a:r>
            <a:r>
              <a:rPr lang="en-US" b="0" i="0" dirty="0">
                <a:solidFill>
                  <a:srgbClr val="000000"/>
                </a:solidFill>
                <a:effectLst/>
                <a:latin typeface="inter-regular"/>
              </a:rPr>
              <a:t>(</a:t>
            </a:r>
            <a:r>
              <a:rPr lang="en-US" b="1" i="0" dirty="0">
                <a:solidFill>
                  <a:srgbClr val="006699"/>
                </a:solidFill>
                <a:effectLst/>
                <a:latin typeface="inter-regular"/>
              </a:rPr>
              <a:t>true</a:t>
            </a:r>
            <a:r>
              <a:rPr lang="en-US" b="0" i="0" dirty="0">
                <a:solidFill>
                  <a:srgbClr val="000000"/>
                </a:solidFill>
                <a:effectLst/>
                <a:latin typeface="inter-regular"/>
              </a:rPr>
              <a:t>)</a:t>
            </a:r>
          </a:p>
          <a:p>
            <a:pPr algn="just"/>
            <a:r>
              <a:rPr lang="en-US" dirty="0">
                <a:solidFill>
                  <a:srgbClr val="000000"/>
                </a:solidFill>
                <a:latin typeface="inter-regular"/>
              </a:rPr>
              <a:t>	</a:t>
            </a:r>
            <a:r>
              <a:rPr lang="en-US" b="0" i="0" dirty="0">
                <a:solidFill>
                  <a:srgbClr val="000000"/>
                </a:solidFill>
                <a:effectLst/>
                <a:latin typeface="inter-regular"/>
              </a:rPr>
              <a:t>{  </a:t>
            </a:r>
          </a:p>
          <a:p>
            <a:pPr algn="just"/>
            <a:r>
              <a:rPr lang="en-US" b="0" i="0" dirty="0">
                <a:solidFill>
                  <a:srgbClr val="008200"/>
                </a:solidFill>
                <a:effectLst/>
                <a:latin typeface="inter-regular"/>
              </a:rPr>
              <a:t>		//code to be executed</a:t>
            </a:r>
            <a:r>
              <a:rPr lang="en-US" b="0" i="0" dirty="0">
                <a:solidFill>
                  <a:srgbClr val="000000"/>
                </a:solidFill>
                <a:effectLst/>
                <a:latin typeface="inter-regular"/>
              </a:rPr>
              <a:t>  </a:t>
            </a:r>
          </a:p>
          <a:p>
            <a:pPr algn="just"/>
            <a:r>
              <a:rPr lang="en-US" b="0" i="0" dirty="0">
                <a:solidFill>
                  <a:srgbClr val="000000"/>
                </a:solidFill>
                <a:effectLst/>
                <a:latin typeface="inter-regular"/>
              </a:rPr>
              <a:t>	}  </a:t>
            </a:r>
          </a:p>
          <a:p>
            <a:r>
              <a:rPr lang="en-IN" dirty="0"/>
              <a:t>Ex: </a:t>
            </a:r>
          </a:p>
          <a:p>
            <a:r>
              <a:rPr lang="en-US" dirty="0"/>
              <a:t>public class WhileEx2 {    </a:t>
            </a:r>
          </a:p>
          <a:p>
            <a:r>
              <a:rPr lang="en-US" dirty="0"/>
              <a:t>public static void main(String[] </a:t>
            </a:r>
            <a:r>
              <a:rPr lang="en-US" dirty="0" err="1"/>
              <a:t>args</a:t>
            </a:r>
            <a:r>
              <a:rPr lang="en-US" dirty="0"/>
              <a:t>) {   </a:t>
            </a:r>
          </a:p>
          <a:p>
            <a:r>
              <a:rPr lang="en-US" dirty="0"/>
              <a:t>     while(true){    </a:t>
            </a:r>
          </a:p>
          <a:p>
            <a:r>
              <a:rPr lang="en-US" dirty="0"/>
              <a:t>        </a:t>
            </a:r>
            <a:r>
              <a:rPr lang="en-US" dirty="0" err="1"/>
              <a:t>System.out.print</a:t>
            </a:r>
            <a:r>
              <a:rPr lang="en-US" dirty="0"/>
              <a:t>(“Hello");    </a:t>
            </a:r>
          </a:p>
          <a:p>
            <a:r>
              <a:rPr lang="en-US" dirty="0"/>
              <a:t>    }    </a:t>
            </a:r>
          </a:p>
          <a:p>
            <a:r>
              <a:rPr lang="en-US" dirty="0"/>
              <a:t>}    </a:t>
            </a:r>
          </a:p>
          <a:p>
            <a:r>
              <a:rPr lang="en-US" dirty="0"/>
              <a:t>} </a:t>
            </a:r>
            <a:endParaRPr lang="en-IN" dirty="0"/>
          </a:p>
        </p:txBody>
      </p:sp>
      <p:sp>
        <p:nvSpPr>
          <p:cNvPr id="13" name="TextBox 12">
            <a:extLst>
              <a:ext uri="{FF2B5EF4-FFF2-40B4-BE49-F238E27FC236}">
                <a16:creationId xmlns:a16="http://schemas.microsoft.com/office/drawing/2014/main" xmlns="" id="{B8FC9896-7467-D2E9-2594-FD5D54588C92}"/>
              </a:ext>
            </a:extLst>
          </p:cNvPr>
          <p:cNvSpPr txBox="1"/>
          <p:nvPr/>
        </p:nvSpPr>
        <p:spPr>
          <a:xfrm>
            <a:off x="7382583" y="6145277"/>
            <a:ext cx="3519879" cy="369332"/>
          </a:xfrm>
          <a:prstGeom prst="rect">
            <a:avLst/>
          </a:prstGeom>
          <a:noFill/>
          <a:ln>
            <a:solidFill>
              <a:schemeClr val="accent1"/>
            </a:solidFill>
          </a:ln>
        </p:spPr>
        <p:txBody>
          <a:bodyPr wrap="square">
            <a:spAutoFit/>
          </a:bodyPr>
          <a:lstStyle/>
          <a:p>
            <a:r>
              <a:rPr lang="en-IN" b="1" dirty="0"/>
              <a:t>Output: </a:t>
            </a:r>
            <a:r>
              <a:rPr lang="en-IN" dirty="0" err="1"/>
              <a:t>HelloHelloHello</a:t>
            </a:r>
            <a:r>
              <a:rPr lang="en-IN" dirty="0"/>
              <a:t>…</a:t>
            </a:r>
          </a:p>
        </p:txBody>
      </p:sp>
    </p:spTree>
    <p:extLst>
      <p:ext uri="{BB962C8B-B14F-4D97-AF65-F5344CB8AC3E}">
        <p14:creationId xmlns:p14="http://schemas.microsoft.com/office/powerpoint/2010/main" val="286539566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0C7E4F7-71FC-97BC-B0FE-5CBAACB924C3}"/>
              </a:ext>
            </a:extLst>
          </p:cNvPr>
          <p:cNvSpPr>
            <a:spLocks noGrp="1"/>
          </p:cNvSpPr>
          <p:nvPr>
            <p:ph type="title"/>
          </p:nvPr>
        </p:nvSpPr>
        <p:spPr>
          <a:xfrm>
            <a:off x="1024391" y="117314"/>
            <a:ext cx="10515600" cy="679904"/>
          </a:xfrm>
        </p:spPr>
        <p:txBody>
          <a:bodyPr>
            <a:normAutofit fontScale="90000"/>
          </a:bodyPr>
          <a:lstStyle/>
          <a:p>
            <a:pPr algn="ctr"/>
            <a:r>
              <a:rPr lang="en-IN" b="1" dirty="0">
                <a:solidFill>
                  <a:srgbClr val="610B38"/>
                </a:solidFill>
                <a:latin typeface="erdana"/>
              </a:rPr>
              <a:t>Control Statements : </a:t>
            </a:r>
            <a:r>
              <a:rPr lang="en-IN" b="1" dirty="0" err="1">
                <a:solidFill>
                  <a:srgbClr val="610B38"/>
                </a:solidFill>
                <a:latin typeface="erdana"/>
              </a:rPr>
              <a:t>do..while</a:t>
            </a:r>
            <a:r>
              <a:rPr lang="en-IN" b="1" dirty="0">
                <a:solidFill>
                  <a:srgbClr val="610B38"/>
                </a:solidFill>
                <a:latin typeface="erdana"/>
              </a:rPr>
              <a:t> loop </a:t>
            </a:r>
          </a:p>
        </p:txBody>
      </p:sp>
      <p:sp>
        <p:nvSpPr>
          <p:cNvPr id="3" name="Content Placeholder 2">
            <a:extLst>
              <a:ext uri="{FF2B5EF4-FFF2-40B4-BE49-F238E27FC236}">
                <a16:creationId xmlns:a16="http://schemas.microsoft.com/office/drawing/2014/main" xmlns="" id="{830155A0-47C1-81ED-E5AC-27D7FF75A34A}"/>
              </a:ext>
            </a:extLst>
          </p:cNvPr>
          <p:cNvSpPr>
            <a:spLocks noGrp="1"/>
          </p:cNvSpPr>
          <p:nvPr>
            <p:ph idx="1"/>
          </p:nvPr>
        </p:nvSpPr>
        <p:spPr>
          <a:xfrm>
            <a:off x="741362" y="872295"/>
            <a:ext cx="11081657" cy="5116129"/>
          </a:xfrm>
        </p:spPr>
        <p:txBody>
          <a:bodyPr>
            <a:normAutofit lnSpcReduction="10000"/>
          </a:bodyPr>
          <a:lstStyle/>
          <a:p>
            <a:pPr marL="0" indent="0" algn="just">
              <a:buNone/>
            </a:pPr>
            <a:r>
              <a:rPr lang="en-US" sz="2000" b="1" dirty="0" err="1">
                <a:solidFill>
                  <a:srgbClr val="FF0000"/>
                </a:solidFill>
                <a:latin typeface="Calibri" panose="020F0502020204030204" pitchFamily="34" charset="0"/>
                <a:ea typeface="Calibri" panose="020F0502020204030204" pitchFamily="34" charset="0"/>
              </a:rPr>
              <a:t>do..while</a:t>
            </a:r>
            <a:r>
              <a:rPr lang="en-US" sz="2000" b="1" dirty="0">
                <a:solidFill>
                  <a:srgbClr val="FF0000"/>
                </a:solidFill>
                <a:latin typeface="Calibri" panose="020F0502020204030204" pitchFamily="34" charset="0"/>
                <a:ea typeface="Calibri" panose="020F0502020204030204" pitchFamily="34" charset="0"/>
              </a:rPr>
              <a:t> loop:</a:t>
            </a:r>
          </a:p>
          <a:p>
            <a:pPr marL="0" indent="0" algn="just">
              <a:buNone/>
            </a:pPr>
            <a:r>
              <a:rPr lang="en-US" sz="2000" dirty="0">
                <a:latin typeface="Calibri" panose="020F0502020204030204" pitchFamily="34" charset="0"/>
                <a:ea typeface="Calibri" panose="020F0502020204030204" pitchFamily="34" charset="0"/>
              </a:rPr>
              <a:t>The Java do-while loop is used to iterate a part of the program repeatedly, until the specified condition is true. </a:t>
            </a:r>
          </a:p>
          <a:p>
            <a:pPr marL="0" indent="0" algn="just">
              <a:buNone/>
            </a:pPr>
            <a:r>
              <a:rPr lang="en-US" sz="2000" dirty="0">
                <a:latin typeface="Calibri" panose="020F0502020204030204" pitchFamily="34" charset="0"/>
                <a:ea typeface="Calibri" panose="020F0502020204030204" pitchFamily="34" charset="0"/>
              </a:rPr>
              <a:t>If the number of iteration is not fixed and you must have to execute the loop at least once, it is recommended to use a do-while loop. Java do-while loop is called an exit control loop. </a:t>
            </a:r>
          </a:p>
          <a:p>
            <a:pPr marL="0" indent="0" algn="just">
              <a:buNone/>
            </a:pPr>
            <a:r>
              <a:rPr lang="en-US" sz="2000" dirty="0">
                <a:latin typeface="Calibri" panose="020F0502020204030204" pitchFamily="34" charset="0"/>
                <a:ea typeface="Calibri" panose="020F0502020204030204" pitchFamily="34" charset="0"/>
              </a:rPr>
              <a:t>Therefore, unlike while loop and for loop, the do-while check the condition at the end of loop body. The Java do-while loop is executed at least once because condition is checked after loop body</a:t>
            </a:r>
          </a:p>
          <a:p>
            <a:pPr marL="0" indent="0" algn="just">
              <a:buNone/>
            </a:pPr>
            <a:r>
              <a:rPr lang="en-US" sz="2000" b="1" dirty="0">
                <a:latin typeface="Calibri" panose="020F0502020204030204" pitchFamily="34" charset="0"/>
                <a:ea typeface="Calibri" panose="020F0502020204030204" pitchFamily="34" charset="0"/>
              </a:rPr>
              <a:t>Syntax</a:t>
            </a:r>
            <a:r>
              <a:rPr lang="en-US" sz="2000" dirty="0">
                <a:latin typeface="Calibri" panose="020F0502020204030204" pitchFamily="34" charset="0"/>
                <a:ea typeface="Calibri" panose="020F0502020204030204" pitchFamily="34" charset="0"/>
              </a:rPr>
              <a:t>:</a:t>
            </a:r>
          </a:p>
          <a:p>
            <a:pPr marL="0" indent="0" algn="just">
              <a:buNone/>
            </a:pPr>
            <a:r>
              <a:rPr lang="en-US" sz="2000" dirty="0">
                <a:highlight>
                  <a:srgbClr val="FFFF00"/>
                </a:highlight>
                <a:latin typeface="Calibri" panose="020F0502020204030204" pitchFamily="34" charset="0"/>
                <a:ea typeface="Calibri" panose="020F0502020204030204" pitchFamily="34" charset="0"/>
              </a:rPr>
              <a:t>Initialization</a:t>
            </a:r>
          </a:p>
          <a:p>
            <a:pPr marL="0" indent="0" algn="just">
              <a:buNone/>
            </a:pPr>
            <a:r>
              <a:rPr lang="en-US" sz="2000" dirty="0">
                <a:highlight>
                  <a:srgbClr val="FFFF00"/>
                </a:highlight>
                <a:latin typeface="Calibri" panose="020F0502020204030204" pitchFamily="34" charset="0"/>
                <a:ea typeface="Calibri" panose="020F0502020204030204" pitchFamily="34" charset="0"/>
              </a:rPr>
              <a:t>do</a:t>
            </a:r>
          </a:p>
          <a:p>
            <a:pPr marL="0" indent="0" algn="just">
              <a:buNone/>
            </a:pPr>
            <a:r>
              <a:rPr lang="en-US" sz="2000" dirty="0">
                <a:latin typeface="Calibri" panose="020F0502020204030204" pitchFamily="34" charset="0"/>
                <a:ea typeface="Calibri" panose="020F0502020204030204" pitchFamily="34" charset="0"/>
              </a:rPr>
              <a:t>{    </a:t>
            </a:r>
          </a:p>
          <a:p>
            <a:pPr marL="0" indent="0" algn="just">
              <a:buNone/>
            </a:pPr>
            <a:r>
              <a:rPr lang="en-US" sz="2000" dirty="0">
                <a:latin typeface="Calibri" panose="020F0502020204030204" pitchFamily="34" charset="0"/>
                <a:ea typeface="Calibri" panose="020F0502020204030204" pitchFamily="34" charset="0"/>
              </a:rPr>
              <a:t>	//code to be executed   </a:t>
            </a:r>
          </a:p>
          <a:p>
            <a:pPr marL="0" indent="0" algn="just">
              <a:buNone/>
            </a:pPr>
            <a:r>
              <a:rPr lang="en-US" sz="2000" dirty="0">
                <a:latin typeface="Calibri" panose="020F0502020204030204" pitchFamily="34" charset="0"/>
                <a:ea typeface="Calibri" panose="020F0502020204030204" pitchFamily="34" charset="0"/>
              </a:rPr>
              <a:t>	</a:t>
            </a:r>
            <a:r>
              <a:rPr lang="en-US" sz="2000" dirty="0">
                <a:highlight>
                  <a:srgbClr val="FFFF00"/>
                </a:highlight>
                <a:latin typeface="Calibri" panose="020F0502020204030204" pitchFamily="34" charset="0"/>
                <a:ea typeface="Calibri" panose="020F0502020204030204" pitchFamily="34" charset="0"/>
              </a:rPr>
              <a:t>change in value  </a:t>
            </a:r>
          </a:p>
          <a:p>
            <a:pPr marL="0" indent="0" algn="just">
              <a:buNone/>
            </a:pPr>
            <a:r>
              <a:rPr lang="en-US" sz="2000" dirty="0">
                <a:latin typeface="Calibri" panose="020F0502020204030204" pitchFamily="34" charset="0"/>
                <a:ea typeface="Calibri" panose="020F0502020204030204" pitchFamily="34" charset="0"/>
              </a:rPr>
              <a:t>} while (</a:t>
            </a:r>
            <a:r>
              <a:rPr lang="en-US" sz="2000" dirty="0">
                <a:highlight>
                  <a:srgbClr val="FFFF00"/>
                </a:highlight>
                <a:latin typeface="Calibri" panose="020F0502020204030204" pitchFamily="34" charset="0"/>
                <a:ea typeface="Calibri" panose="020F0502020204030204" pitchFamily="34" charset="0"/>
              </a:rPr>
              <a:t>test condition</a:t>
            </a:r>
            <a:r>
              <a:rPr lang="en-US" sz="2000" dirty="0">
                <a:latin typeface="Calibri" panose="020F0502020204030204" pitchFamily="34" charset="0"/>
                <a:ea typeface="Calibri" panose="020F0502020204030204" pitchFamily="34" charset="0"/>
              </a:rPr>
              <a:t>);</a:t>
            </a:r>
          </a:p>
          <a:p>
            <a:pPr marL="0" indent="0" algn="just">
              <a:buNone/>
            </a:pPr>
            <a:endParaRPr lang="en-US" sz="2000" dirty="0">
              <a:latin typeface="Calibri" panose="020F0502020204030204" pitchFamily="34" charset="0"/>
              <a:ea typeface="Calibri" panose="020F0502020204030204" pitchFamily="34" charset="0"/>
            </a:endParaRPr>
          </a:p>
        </p:txBody>
      </p:sp>
      <p:pic>
        <p:nvPicPr>
          <p:cNvPr id="4" name="Picture 4" descr="F:\HIREMEE\GIET University HD Logo.jpg">
            <a:extLst>
              <a:ext uri="{FF2B5EF4-FFF2-40B4-BE49-F238E27FC236}">
                <a16:creationId xmlns:a16="http://schemas.microsoft.com/office/drawing/2014/main" xmlns="" id="{3FDF0957-0DA4-A1E2-3163-58CE878BDC22}"/>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pic>
        <p:nvPicPr>
          <p:cNvPr id="6" name="Picture 5">
            <a:extLst>
              <a:ext uri="{FF2B5EF4-FFF2-40B4-BE49-F238E27FC236}">
                <a16:creationId xmlns:a16="http://schemas.microsoft.com/office/drawing/2014/main" xmlns="" id="{BE954A8B-C04F-2762-2499-35C969D829E7}"/>
              </a:ext>
            </a:extLst>
          </p:cNvPr>
          <p:cNvPicPr>
            <a:picLocks noChangeAspect="1"/>
          </p:cNvPicPr>
          <p:nvPr/>
        </p:nvPicPr>
        <p:blipFill>
          <a:blip r:embed="rId3"/>
          <a:stretch>
            <a:fillRect/>
          </a:stretch>
        </p:blipFill>
        <p:spPr>
          <a:xfrm>
            <a:off x="7037294" y="3348318"/>
            <a:ext cx="3388658" cy="3124200"/>
          </a:xfrm>
          <a:prstGeom prst="rect">
            <a:avLst/>
          </a:prstGeom>
        </p:spPr>
      </p:pic>
    </p:spTree>
    <p:extLst>
      <p:ext uri="{BB962C8B-B14F-4D97-AF65-F5344CB8AC3E}">
        <p14:creationId xmlns:p14="http://schemas.microsoft.com/office/powerpoint/2010/main" val="6032763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0C7E4F7-71FC-97BC-B0FE-5CBAACB924C3}"/>
              </a:ext>
            </a:extLst>
          </p:cNvPr>
          <p:cNvSpPr>
            <a:spLocks noGrp="1"/>
          </p:cNvSpPr>
          <p:nvPr>
            <p:ph type="title"/>
          </p:nvPr>
        </p:nvSpPr>
        <p:spPr>
          <a:xfrm>
            <a:off x="1024391" y="117314"/>
            <a:ext cx="10515600" cy="679904"/>
          </a:xfrm>
        </p:spPr>
        <p:txBody>
          <a:bodyPr>
            <a:normAutofit fontScale="90000"/>
          </a:bodyPr>
          <a:lstStyle/>
          <a:p>
            <a:pPr algn="ctr"/>
            <a:r>
              <a:rPr lang="en-IN" b="1" dirty="0">
                <a:solidFill>
                  <a:srgbClr val="610B38"/>
                </a:solidFill>
                <a:latin typeface="erdana"/>
              </a:rPr>
              <a:t>Control Statements: </a:t>
            </a:r>
            <a:r>
              <a:rPr lang="en-IN" b="1" dirty="0" err="1">
                <a:solidFill>
                  <a:srgbClr val="610B38"/>
                </a:solidFill>
                <a:latin typeface="erdana"/>
              </a:rPr>
              <a:t>do..while</a:t>
            </a:r>
            <a:r>
              <a:rPr lang="en-IN" b="1" dirty="0">
                <a:solidFill>
                  <a:srgbClr val="610B38"/>
                </a:solidFill>
                <a:latin typeface="erdana"/>
              </a:rPr>
              <a:t> loop </a:t>
            </a:r>
          </a:p>
        </p:txBody>
      </p:sp>
      <p:sp>
        <p:nvSpPr>
          <p:cNvPr id="3" name="Content Placeholder 2">
            <a:extLst>
              <a:ext uri="{FF2B5EF4-FFF2-40B4-BE49-F238E27FC236}">
                <a16:creationId xmlns:a16="http://schemas.microsoft.com/office/drawing/2014/main" xmlns="" id="{830155A0-47C1-81ED-E5AC-27D7FF75A34A}"/>
              </a:ext>
            </a:extLst>
          </p:cNvPr>
          <p:cNvSpPr>
            <a:spLocks noGrp="1"/>
          </p:cNvSpPr>
          <p:nvPr>
            <p:ph idx="1"/>
          </p:nvPr>
        </p:nvSpPr>
        <p:spPr>
          <a:xfrm>
            <a:off x="741363" y="872294"/>
            <a:ext cx="5184308" cy="5161565"/>
          </a:xfrm>
          <a:solidFill>
            <a:schemeClr val="bg1"/>
          </a:solidFill>
          <a:ln>
            <a:solidFill>
              <a:schemeClr val="accent1"/>
            </a:solidFill>
          </a:ln>
        </p:spPr>
        <p:txBody>
          <a:bodyPr>
            <a:noAutofit/>
          </a:bodyPr>
          <a:lstStyle/>
          <a:p>
            <a:pPr marL="0" indent="0" algn="just">
              <a:buNone/>
            </a:pPr>
            <a:r>
              <a:rPr lang="en-US" sz="2000" dirty="0">
                <a:latin typeface="Calibri" panose="020F0502020204030204" pitchFamily="34" charset="0"/>
                <a:ea typeface="Calibri" panose="020F0502020204030204" pitchFamily="34" charset="0"/>
              </a:rPr>
              <a:t>public class WhileEx1 </a:t>
            </a:r>
          </a:p>
          <a:p>
            <a:pPr marL="0" indent="0" algn="just">
              <a:buNone/>
            </a:pPr>
            <a:r>
              <a:rPr lang="en-US" sz="2000" dirty="0">
                <a:latin typeface="Calibri" panose="020F0502020204030204" pitchFamily="34" charset="0"/>
                <a:ea typeface="Calibri" panose="020F0502020204030204" pitchFamily="34" charset="0"/>
              </a:rPr>
              <a:t>{  </a:t>
            </a:r>
          </a:p>
          <a:p>
            <a:pPr marL="0" indent="0" algn="just">
              <a:buNone/>
            </a:pPr>
            <a:r>
              <a:rPr lang="en-US" sz="2000" dirty="0">
                <a:latin typeface="Calibri" panose="020F0502020204030204" pitchFamily="34" charset="0"/>
                <a:ea typeface="Calibri" panose="020F0502020204030204" pitchFamily="34" charset="0"/>
              </a:rPr>
              <a:t>      public static void main(String[] </a:t>
            </a:r>
            <a:r>
              <a:rPr lang="en-US" sz="2000" dirty="0" err="1">
                <a:latin typeface="Calibri" panose="020F0502020204030204" pitchFamily="34" charset="0"/>
                <a:ea typeface="Calibri" panose="020F0502020204030204" pitchFamily="34" charset="0"/>
              </a:rPr>
              <a:t>args</a:t>
            </a:r>
            <a:r>
              <a:rPr lang="en-US" sz="2000" dirty="0">
                <a:latin typeface="Calibri" panose="020F0502020204030204" pitchFamily="34" charset="0"/>
                <a:ea typeface="Calibri" panose="020F0502020204030204" pitchFamily="34" charset="0"/>
              </a:rPr>
              <a:t>) </a:t>
            </a:r>
          </a:p>
          <a:p>
            <a:pPr marL="0" indent="0" algn="just">
              <a:buNone/>
            </a:pPr>
            <a:r>
              <a:rPr lang="en-US" sz="2000" dirty="0">
                <a:latin typeface="Calibri" panose="020F0502020204030204" pitchFamily="34" charset="0"/>
                <a:ea typeface="Calibri" panose="020F0502020204030204" pitchFamily="34" charset="0"/>
              </a:rPr>
              <a:t>      {   </a:t>
            </a:r>
          </a:p>
          <a:p>
            <a:pPr marL="0" indent="0" algn="just">
              <a:buNone/>
            </a:pPr>
            <a:r>
              <a:rPr lang="en-US" sz="2000" dirty="0">
                <a:latin typeface="Calibri" panose="020F0502020204030204" pitchFamily="34" charset="0"/>
                <a:ea typeface="Calibri" panose="020F0502020204030204" pitchFamily="34" charset="0"/>
              </a:rPr>
              <a:t>           int </a:t>
            </a:r>
            <a:r>
              <a:rPr lang="en-US" sz="2000" dirty="0" err="1">
                <a:latin typeface="Calibri" panose="020F0502020204030204" pitchFamily="34" charset="0"/>
                <a:ea typeface="Calibri" panose="020F0502020204030204" pitchFamily="34" charset="0"/>
              </a:rPr>
              <a:t>i</a:t>
            </a:r>
            <a:r>
              <a:rPr lang="en-US" sz="2000" dirty="0">
                <a:latin typeface="Calibri" panose="020F0502020204030204" pitchFamily="34" charset="0"/>
                <a:ea typeface="Calibri" panose="020F0502020204030204" pitchFamily="34" charset="0"/>
              </a:rPr>
              <a:t>=1;  </a:t>
            </a:r>
          </a:p>
          <a:p>
            <a:pPr marL="0" indent="0" algn="just">
              <a:buNone/>
            </a:pPr>
            <a:r>
              <a:rPr lang="en-US" sz="2000" dirty="0">
                <a:latin typeface="Calibri" panose="020F0502020204030204" pitchFamily="34" charset="0"/>
                <a:ea typeface="Calibri" panose="020F0502020204030204" pitchFamily="34" charset="0"/>
              </a:rPr>
              <a:t>           do</a:t>
            </a:r>
          </a:p>
          <a:p>
            <a:pPr marL="0" indent="0" algn="just">
              <a:buNone/>
            </a:pPr>
            <a:r>
              <a:rPr lang="en-US" sz="2000" dirty="0">
                <a:latin typeface="Calibri" panose="020F0502020204030204" pitchFamily="34" charset="0"/>
                <a:ea typeface="Calibri" panose="020F0502020204030204" pitchFamily="34" charset="0"/>
              </a:rPr>
              <a:t>           {  </a:t>
            </a:r>
          </a:p>
          <a:p>
            <a:pPr marL="0" indent="0" algn="just">
              <a:buNone/>
            </a:pPr>
            <a:r>
              <a:rPr lang="en-US" sz="2000" dirty="0">
                <a:latin typeface="Calibri" panose="020F0502020204030204" pitchFamily="34" charset="0"/>
                <a:ea typeface="Calibri" panose="020F0502020204030204" pitchFamily="34" charset="0"/>
              </a:rPr>
              <a:t>                  </a:t>
            </a:r>
            <a:r>
              <a:rPr lang="en-US" sz="2000" dirty="0" err="1">
                <a:latin typeface="Calibri" panose="020F0502020204030204" pitchFamily="34" charset="0"/>
                <a:ea typeface="Calibri" panose="020F0502020204030204" pitchFamily="34" charset="0"/>
              </a:rPr>
              <a:t>System.out.print</a:t>
            </a:r>
            <a:r>
              <a:rPr lang="en-US" sz="2000" dirty="0">
                <a:latin typeface="Calibri" panose="020F0502020204030204" pitchFamily="34" charset="0"/>
                <a:ea typeface="Calibri" panose="020F0502020204030204" pitchFamily="34" charset="0"/>
              </a:rPr>
              <a:t>(</a:t>
            </a:r>
            <a:r>
              <a:rPr lang="en-US" sz="2000" dirty="0" err="1">
                <a:latin typeface="Calibri" panose="020F0502020204030204" pitchFamily="34" charset="0"/>
                <a:ea typeface="Calibri" panose="020F0502020204030204" pitchFamily="34" charset="0"/>
              </a:rPr>
              <a:t>i</a:t>
            </a:r>
            <a:r>
              <a:rPr lang="en-US" sz="2000" dirty="0">
                <a:latin typeface="Calibri" panose="020F0502020204030204" pitchFamily="34" charset="0"/>
                <a:ea typeface="Calibri" panose="020F0502020204030204" pitchFamily="34" charset="0"/>
              </a:rPr>
              <a:t> + “ “);  </a:t>
            </a:r>
          </a:p>
          <a:p>
            <a:pPr marL="0" indent="0" algn="just">
              <a:buNone/>
            </a:pPr>
            <a:r>
              <a:rPr lang="en-US" sz="2000" dirty="0">
                <a:latin typeface="Calibri" panose="020F0502020204030204" pitchFamily="34" charset="0"/>
                <a:ea typeface="Calibri" panose="020F0502020204030204" pitchFamily="34" charset="0"/>
              </a:rPr>
              <a:t>                  </a:t>
            </a:r>
            <a:r>
              <a:rPr lang="en-US" sz="2000" dirty="0" err="1">
                <a:latin typeface="Calibri" panose="020F0502020204030204" pitchFamily="34" charset="0"/>
                <a:ea typeface="Calibri" panose="020F0502020204030204" pitchFamily="34" charset="0"/>
              </a:rPr>
              <a:t>i</a:t>
            </a:r>
            <a:r>
              <a:rPr lang="en-US" sz="2000" dirty="0">
                <a:latin typeface="Calibri" panose="020F0502020204030204" pitchFamily="34" charset="0"/>
                <a:ea typeface="Calibri" panose="020F0502020204030204" pitchFamily="34" charset="0"/>
              </a:rPr>
              <a:t>++;  </a:t>
            </a:r>
          </a:p>
          <a:p>
            <a:pPr marL="0" indent="0" algn="just">
              <a:buNone/>
            </a:pPr>
            <a:r>
              <a:rPr lang="en-US" sz="2000" dirty="0">
                <a:latin typeface="Calibri" panose="020F0502020204030204" pitchFamily="34" charset="0"/>
                <a:ea typeface="Calibri" panose="020F0502020204030204" pitchFamily="34" charset="0"/>
              </a:rPr>
              <a:t>           } while(</a:t>
            </a:r>
            <a:r>
              <a:rPr lang="en-US" sz="2000" dirty="0" err="1">
                <a:latin typeface="Calibri" panose="020F0502020204030204" pitchFamily="34" charset="0"/>
                <a:ea typeface="Calibri" panose="020F0502020204030204" pitchFamily="34" charset="0"/>
              </a:rPr>
              <a:t>i</a:t>
            </a:r>
            <a:r>
              <a:rPr lang="en-US" sz="2000" dirty="0">
                <a:latin typeface="Calibri" panose="020F0502020204030204" pitchFamily="34" charset="0"/>
                <a:ea typeface="Calibri" panose="020F0502020204030204" pitchFamily="34" charset="0"/>
              </a:rPr>
              <a:t>&lt;=10);</a:t>
            </a:r>
          </a:p>
          <a:p>
            <a:pPr marL="0" indent="0" algn="just">
              <a:buNone/>
            </a:pPr>
            <a:r>
              <a:rPr lang="en-US" sz="2000" dirty="0">
                <a:latin typeface="Calibri" panose="020F0502020204030204" pitchFamily="34" charset="0"/>
                <a:ea typeface="Calibri" panose="020F0502020204030204" pitchFamily="34" charset="0"/>
              </a:rPr>
              <a:t>     }  </a:t>
            </a:r>
          </a:p>
          <a:p>
            <a:pPr marL="0" indent="0" algn="just">
              <a:buNone/>
            </a:pPr>
            <a:r>
              <a:rPr lang="en-US" sz="2000" dirty="0">
                <a:latin typeface="Calibri" panose="020F0502020204030204" pitchFamily="34" charset="0"/>
                <a:ea typeface="Calibri" panose="020F0502020204030204" pitchFamily="34" charset="0"/>
              </a:rPr>
              <a:t>} </a:t>
            </a:r>
          </a:p>
          <a:p>
            <a:pPr marL="0" indent="0" algn="just">
              <a:buNone/>
            </a:pPr>
            <a:endParaRPr lang="en-US" sz="2000" dirty="0">
              <a:latin typeface="Calibri" panose="020F0502020204030204" pitchFamily="34" charset="0"/>
              <a:ea typeface="Calibri" panose="020F0502020204030204" pitchFamily="34" charset="0"/>
            </a:endParaRPr>
          </a:p>
        </p:txBody>
      </p:sp>
      <p:pic>
        <p:nvPicPr>
          <p:cNvPr id="4" name="Picture 4" descr="F:\HIREMEE\GIET University HD Logo.jpg">
            <a:extLst>
              <a:ext uri="{FF2B5EF4-FFF2-40B4-BE49-F238E27FC236}">
                <a16:creationId xmlns:a16="http://schemas.microsoft.com/office/drawing/2014/main" xmlns="" id="{3FDF0957-0DA4-A1E2-3163-58CE878BDC22}"/>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
        <p:nvSpPr>
          <p:cNvPr id="7" name="TextBox 6">
            <a:extLst>
              <a:ext uri="{FF2B5EF4-FFF2-40B4-BE49-F238E27FC236}">
                <a16:creationId xmlns:a16="http://schemas.microsoft.com/office/drawing/2014/main" xmlns="" id="{E033F4D3-D77C-74AB-8796-036497C44B15}"/>
              </a:ext>
            </a:extLst>
          </p:cNvPr>
          <p:cNvSpPr txBox="1"/>
          <p:nvPr/>
        </p:nvSpPr>
        <p:spPr>
          <a:xfrm>
            <a:off x="1603107" y="6145277"/>
            <a:ext cx="2743200" cy="369332"/>
          </a:xfrm>
          <a:prstGeom prst="rect">
            <a:avLst/>
          </a:prstGeom>
          <a:noFill/>
          <a:ln>
            <a:solidFill>
              <a:schemeClr val="accent1"/>
            </a:solidFill>
          </a:ln>
        </p:spPr>
        <p:txBody>
          <a:bodyPr wrap="square">
            <a:spAutoFit/>
          </a:bodyPr>
          <a:lstStyle/>
          <a:p>
            <a:r>
              <a:rPr lang="en-IN" b="1" dirty="0"/>
              <a:t>Output: </a:t>
            </a:r>
            <a:r>
              <a:rPr lang="en-IN" dirty="0"/>
              <a:t>1 2 3 4 5 6 7 8 9 10</a:t>
            </a:r>
          </a:p>
        </p:txBody>
      </p:sp>
      <p:sp>
        <p:nvSpPr>
          <p:cNvPr id="9" name="TextBox 8">
            <a:extLst>
              <a:ext uri="{FF2B5EF4-FFF2-40B4-BE49-F238E27FC236}">
                <a16:creationId xmlns:a16="http://schemas.microsoft.com/office/drawing/2014/main" xmlns="" id="{9BB64824-E2CB-82B0-AF48-ED2531284A4A}"/>
              </a:ext>
            </a:extLst>
          </p:cNvPr>
          <p:cNvSpPr txBox="1"/>
          <p:nvPr/>
        </p:nvSpPr>
        <p:spPr>
          <a:xfrm>
            <a:off x="6578321" y="888569"/>
            <a:ext cx="5380597" cy="369332"/>
          </a:xfrm>
          <a:prstGeom prst="rect">
            <a:avLst/>
          </a:prstGeom>
          <a:noFill/>
          <a:ln>
            <a:solidFill>
              <a:schemeClr val="accent1"/>
            </a:solidFill>
          </a:ln>
        </p:spPr>
        <p:txBody>
          <a:bodyPr wrap="square">
            <a:spAutoFit/>
          </a:bodyPr>
          <a:lstStyle/>
          <a:p>
            <a:r>
              <a:rPr lang="en-IN" b="1" dirty="0">
                <a:highlight>
                  <a:srgbClr val="FFFF00"/>
                </a:highlight>
              </a:rPr>
              <a:t>Java Infinitive While Loop</a:t>
            </a:r>
          </a:p>
        </p:txBody>
      </p:sp>
      <p:sp>
        <p:nvSpPr>
          <p:cNvPr id="11" name="TextBox 10">
            <a:extLst>
              <a:ext uri="{FF2B5EF4-FFF2-40B4-BE49-F238E27FC236}">
                <a16:creationId xmlns:a16="http://schemas.microsoft.com/office/drawing/2014/main" xmlns="" id="{0D5771E7-B507-4D1C-61ED-7563062D6433}"/>
              </a:ext>
            </a:extLst>
          </p:cNvPr>
          <p:cNvSpPr txBox="1"/>
          <p:nvPr/>
        </p:nvSpPr>
        <p:spPr>
          <a:xfrm>
            <a:off x="6578321" y="1441098"/>
            <a:ext cx="5380597" cy="4524315"/>
          </a:xfrm>
          <a:prstGeom prst="rect">
            <a:avLst/>
          </a:prstGeom>
          <a:noFill/>
          <a:ln>
            <a:solidFill>
              <a:schemeClr val="accent1"/>
            </a:solidFill>
          </a:ln>
        </p:spPr>
        <p:txBody>
          <a:bodyPr wrap="square">
            <a:spAutoFit/>
          </a:bodyPr>
          <a:lstStyle/>
          <a:p>
            <a:r>
              <a:rPr lang="en-US" dirty="0"/>
              <a:t>If you pass </a:t>
            </a:r>
            <a:r>
              <a:rPr lang="en-US" b="1" dirty="0"/>
              <a:t>true</a:t>
            </a:r>
            <a:r>
              <a:rPr lang="en-US" dirty="0"/>
              <a:t> in the while loop, it will be infinitive </a:t>
            </a:r>
          </a:p>
          <a:p>
            <a:r>
              <a:rPr lang="en-US" dirty="0"/>
              <a:t>while loop.</a:t>
            </a:r>
          </a:p>
          <a:p>
            <a:endParaRPr lang="en-US" sz="900" dirty="0"/>
          </a:p>
          <a:p>
            <a:r>
              <a:rPr lang="en-US" b="1" dirty="0"/>
              <a:t>Syntax :</a:t>
            </a:r>
          </a:p>
          <a:p>
            <a:pPr algn="just"/>
            <a:r>
              <a:rPr lang="en-US" b="1" i="0" dirty="0">
                <a:solidFill>
                  <a:srgbClr val="006699"/>
                </a:solidFill>
                <a:effectLst/>
                <a:latin typeface="inter-regular"/>
              </a:rPr>
              <a:t>	do</a:t>
            </a:r>
            <a:endParaRPr lang="en-US" b="0" i="0" dirty="0">
              <a:solidFill>
                <a:srgbClr val="000000"/>
              </a:solidFill>
              <a:effectLst/>
              <a:latin typeface="inter-regular"/>
            </a:endParaRPr>
          </a:p>
          <a:p>
            <a:pPr algn="just"/>
            <a:r>
              <a:rPr lang="en-US" dirty="0">
                <a:solidFill>
                  <a:srgbClr val="000000"/>
                </a:solidFill>
                <a:latin typeface="inter-regular"/>
              </a:rPr>
              <a:t>	</a:t>
            </a:r>
            <a:r>
              <a:rPr lang="en-US" b="0" i="0" dirty="0">
                <a:solidFill>
                  <a:srgbClr val="000000"/>
                </a:solidFill>
                <a:effectLst/>
                <a:latin typeface="inter-regular"/>
              </a:rPr>
              <a:t>{  </a:t>
            </a:r>
          </a:p>
          <a:p>
            <a:pPr algn="just"/>
            <a:r>
              <a:rPr lang="en-US" b="0" i="0" dirty="0">
                <a:solidFill>
                  <a:srgbClr val="008200"/>
                </a:solidFill>
                <a:effectLst/>
                <a:latin typeface="inter-regular"/>
              </a:rPr>
              <a:t>		//code to be executed</a:t>
            </a:r>
            <a:r>
              <a:rPr lang="en-US" b="0" i="0" dirty="0">
                <a:solidFill>
                  <a:srgbClr val="000000"/>
                </a:solidFill>
                <a:effectLst/>
                <a:latin typeface="inter-regular"/>
              </a:rPr>
              <a:t>  </a:t>
            </a:r>
          </a:p>
          <a:p>
            <a:pPr algn="just"/>
            <a:r>
              <a:rPr lang="en-US" b="0" i="0" dirty="0">
                <a:solidFill>
                  <a:srgbClr val="000000"/>
                </a:solidFill>
                <a:effectLst/>
                <a:latin typeface="inter-regular"/>
              </a:rPr>
              <a:t>	} </a:t>
            </a:r>
            <a:r>
              <a:rPr lang="en-US" b="1" i="0" dirty="0">
                <a:solidFill>
                  <a:srgbClr val="006699"/>
                </a:solidFill>
                <a:effectLst/>
                <a:latin typeface="inter-regular"/>
              </a:rPr>
              <a:t> while</a:t>
            </a:r>
            <a:r>
              <a:rPr lang="en-US" b="0" i="0" dirty="0">
                <a:solidFill>
                  <a:srgbClr val="000000"/>
                </a:solidFill>
                <a:effectLst/>
                <a:latin typeface="inter-regular"/>
              </a:rPr>
              <a:t>(</a:t>
            </a:r>
            <a:r>
              <a:rPr lang="en-US" b="1" i="0" dirty="0">
                <a:solidFill>
                  <a:srgbClr val="006699"/>
                </a:solidFill>
                <a:effectLst/>
                <a:latin typeface="inter-regular"/>
              </a:rPr>
              <a:t>true</a:t>
            </a:r>
            <a:r>
              <a:rPr lang="en-US" b="0" i="0" dirty="0">
                <a:solidFill>
                  <a:srgbClr val="000000"/>
                </a:solidFill>
                <a:effectLst/>
                <a:latin typeface="inter-regular"/>
              </a:rPr>
              <a:t>);</a:t>
            </a:r>
          </a:p>
          <a:p>
            <a:r>
              <a:rPr lang="en-IN" dirty="0"/>
              <a:t>Ex: </a:t>
            </a:r>
          </a:p>
          <a:p>
            <a:r>
              <a:rPr lang="en-US" dirty="0"/>
              <a:t>public class WhileEx2 {    </a:t>
            </a:r>
          </a:p>
          <a:p>
            <a:r>
              <a:rPr lang="en-US" dirty="0"/>
              <a:t>public static void main(String[] </a:t>
            </a:r>
            <a:r>
              <a:rPr lang="en-US" dirty="0" err="1"/>
              <a:t>args</a:t>
            </a:r>
            <a:r>
              <a:rPr lang="en-US" dirty="0"/>
              <a:t>) {   </a:t>
            </a:r>
          </a:p>
          <a:p>
            <a:r>
              <a:rPr lang="en-US" dirty="0"/>
              <a:t>     do {    </a:t>
            </a:r>
          </a:p>
          <a:p>
            <a:r>
              <a:rPr lang="en-US" dirty="0"/>
              <a:t>        </a:t>
            </a:r>
            <a:r>
              <a:rPr lang="en-US" dirty="0" err="1"/>
              <a:t>System.out.print</a:t>
            </a:r>
            <a:r>
              <a:rPr lang="en-US" dirty="0"/>
              <a:t>(“Hello");    </a:t>
            </a:r>
          </a:p>
          <a:p>
            <a:r>
              <a:rPr lang="en-US" dirty="0"/>
              <a:t>    } while(true);   </a:t>
            </a:r>
          </a:p>
          <a:p>
            <a:r>
              <a:rPr lang="en-US" dirty="0"/>
              <a:t>}    </a:t>
            </a:r>
          </a:p>
          <a:p>
            <a:r>
              <a:rPr lang="en-US" dirty="0"/>
              <a:t>} </a:t>
            </a:r>
            <a:endParaRPr lang="en-IN" dirty="0"/>
          </a:p>
        </p:txBody>
      </p:sp>
      <p:sp>
        <p:nvSpPr>
          <p:cNvPr id="13" name="TextBox 12">
            <a:extLst>
              <a:ext uri="{FF2B5EF4-FFF2-40B4-BE49-F238E27FC236}">
                <a16:creationId xmlns:a16="http://schemas.microsoft.com/office/drawing/2014/main" xmlns="" id="{B8FC9896-7467-D2E9-2594-FD5D54588C92}"/>
              </a:ext>
            </a:extLst>
          </p:cNvPr>
          <p:cNvSpPr txBox="1"/>
          <p:nvPr/>
        </p:nvSpPr>
        <p:spPr>
          <a:xfrm>
            <a:off x="7382583" y="6145277"/>
            <a:ext cx="3519879" cy="369332"/>
          </a:xfrm>
          <a:prstGeom prst="rect">
            <a:avLst/>
          </a:prstGeom>
          <a:noFill/>
          <a:ln>
            <a:solidFill>
              <a:schemeClr val="accent1"/>
            </a:solidFill>
          </a:ln>
        </p:spPr>
        <p:txBody>
          <a:bodyPr wrap="square">
            <a:spAutoFit/>
          </a:bodyPr>
          <a:lstStyle/>
          <a:p>
            <a:r>
              <a:rPr lang="en-IN" b="1" dirty="0"/>
              <a:t>Output: </a:t>
            </a:r>
            <a:r>
              <a:rPr lang="en-IN" dirty="0" err="1"/>
              <a:t>HelloHelloHello</a:t>
            </a:r>
            <a:r>
              <a:rPr lang="en-IN" dirty="0"/>
              <a:t>…</a:t>
            </a:r>
          </a:p>
        </p:txBody>
      </p:sp>
    </p:spTree>
    <p:extLst>
      <p:ext uri="{BB962C8B-B14F-4D97-AF65-F5344CB8AC3E}">
        <p14:creationId xmlns:p14="http://schemas.microsoft.com/office/powerpoint/2010/main" val="378232378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0C7E4F7-71FC-97BC-B0FE-5CBAACB924C3}"/>
              </a:ext>
            </a:extLst>
          </p:cNvPr>
          <p:cNvSpPr>
            <a:spLocks noGrp="1"/>
          </p:cNvSpPr>
          <p:nvPr>
            <p:ph type="title"/>
          </p:nvPr>
        </p:nvSpPr>
        <p:spPr>
          <a:xfrm>
            <a:off x="1024391" y="117314"/>
            <a:ext cx="10515600" cy="679904"/>
          </a:xfrm>
        </p:spPr>
        <p:txBody>
          <a:bodyPr>
            <a:normAutofit fontScale="90000"/>
          </a:bodyPr>
          <a:lstStyle/>
          <a:p>
            <a:pPr algn="ctr"/>
            <a:r>
              <a:rPr lang="en-IN" b="1" dirty="0">
                <a:solidFill>
                  <a:srgbClr val="610B38"/>
                </a:solidFill>
                <a:latin typeface="erdana"/>
              </a:rPr>
              <a:t>Control Statements : for loop </a:t>
            </a:r>
          </a:p>
        </p:txBody>
      </p:sp>
      <p:sp>
        <p:nvSpPr>
          <p:cNvPr id="3" name="Content Placeholder 2">
            <a:extLst>
              <a:ext uri="{FF2B5EF4-FFF2-40B4-BE49-F238E27FC236}">
                <a16:creationId xmlns:a16="http://schemas.microsoft.com/office/drawing/2014/main" xmlns="" id="{830155A0-47C1-81ED-E5AC-27D7FF75A34A}"/>
              </a:ext>
            </a:extLst>
          </p:cNvPr>
          <p:cNvSpPr>
            <a:spLocks noGrp="1"/>
          </p:cNvSpPr>
          <p:nvPr>
            <p:ph idx="1"/>
          </p:nvPr>
        </p:nvSpPr>
        <p:spPr>
          <a:xfrm>
            <a:off x="741362" y="872295"/>
            <a:ext cx="11081657" cy="920679"/>
          </a:xfrm>
        </p:spPr>
        <p:txBody>
          <a:bodyPr>
            <a:normAutofit/>
          </a:bodyPr>
          <a:lstStyle/>
          <a:p>
            <a:pPr marL="0" indent="0" algn="just">
              <a:buNone/>
            </a:pPr>
            <a:r>
              <a:rPr lang="en-US" sz="2000" b="1" dirty="0">
                <a:solidFill>
                  <a:srgbClr val="FF0000"/>
                </a:solidFill>
                <a:latin typeface="Calibri" panose="020F0502020204030204" pitchFamily="34" charset="0"/>
                <a:ea typeface="Calibri" panose="020F0502020204030204" pitchFamily="34" charset="0"/>
              </a:rPr>
              <a:t>for loop:</a:t>
            </a:r>
          </a:p>
          <a:p>
            <a:pPr marL="0" indent="0" algn="just">
              <a:buNone/>
            </a:pPr>
            <a:r>
              <a:rPr lang="en-US" sz="2000" dirty="0">
                <a:latin typeface="Calibri" panose="020F0502020204030204" pitchFamily="34" charset="0"/>
                <a:ea typeface="Calibri" panose="020F0502020204030204" pitchFamily="34" charset="0"/>
              </a:rPr>
              <a:t>It is the most compact loop. In for loop all the 3 parts are written in same line.</a:t>
            </a:r>
          </a:p>
          <a:p>
            <a:pPr marL="0" indent="0" algn="just">
              <a:buNone/>
            </a:pPr>
            <a:endParaRPr lang="en-US" sz="100" b="1" dirty="0">
              <a:latin typeface="Calibri" panose="020F0502020204030204" pitchFamily="34" charset="0"/>
              <a:ea typeface="Calibri" panose="020F0502020204030204" pitchFamily="34" charset="0"/>
            </a:endParaRPr>
          </a:p>
        </p:txBody>
      </p:sp>
      <p:pic>
        <p:nvPicPr>
          <p:cNvPr id="4" name="Picture 4" descr="F:\HIREMEE\GIET University HD Logo.jpg">
            <a:extLst>
              <a:ext uri="{FF2B5EF4-FFF2-40B4-BE49-F238E27FC236}">
                <a16:creationId xmlns:a16="http://schemas.microsoft.com/office/drawing/2014/main" xmlns="" id="{3FDF0957-0DA4-A1E2-3163-58CE878BDC22}"/>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pic>
        <p:nvPicPr>
          <p:cNvPr id="10" name="Picture 9">
            <a:extLst>
              <a:ext uri="{FF2B5EF4-FFF2-40B4-BE49-F238E27FC236}">
                <a16:creationId xmlns:a16="http://schemas.microsoft.com/office/drawing/2014/main" xmlns="" id="{773DF73B-6AC3-E80D-01D3-764E06B9EB06}"/>
              </a:ext>
            </a:extLst>
          </p:cNvPr>
          <p:cNvPicPr>
            <a:picLocks noChangeAspect="1"/>
          </p:cNvPicPr>
          <p:nvPr/>
        </p:nvPicPr>
        <p:blipFill>
          <a:blip r:embed="rId3"/>
          <a:stretch>
            <a:fillRect/>
          </a:stretch>
        </p:blipFill>
        <p:spPr>
          <a:xfrm>
            <a:off x="7835153" y="1792974"/>
            <a:ext cx="3615485" cy="4711842"/>
          </a:xfrm>
          <a:prstGeom prst="rect">
            <a:avLst/>
          </a:prstGeom>
        </p:spPr>
      </p:pic>
      <p:cxnSp>
        <p:nvCxnSpPr>
          <p:cNvPr id="12" name="Straight Arrow Connector 11">
            <a:extLst>
              <a:ext uri="{FF2B5EF4-FFF2-40B4-BE49-F238E27FC236}">
                <a16:creationId xmlns:a16="http://schemas.microsoft.com/office/drawing/2014/main" xmlns="" id="{B4E511C3-291C-2734-8C2A-4C2D8F374C85}"/>
              </a:ext>
            </a:extLst>
          </p:cNvPr>
          <p:cNvCxnSpPr>
            <a:cxnSpLocks/>
            <a:stCxn id="10" idx="2"/>
            <a:endCxn id="10" idx="2"/>
          </p:cNvCxnSpPr>
          <p:nvPr/>
        </p:nvCxnSpPr>
        <p:spPr>
          <a:xfrm>
            <a:off x="9642896" y="6504816"/>
            <a:ext cx="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xmlns="" id="{AC3F043B-80A3-B83D-D4C3-37D4B8682D50}"/>
              </a:ext>
            </a:extLst>
          </p:cNvPr>
          <p:cNvSpPr txBox="1"/>
          <p:nvPr/>
        </p:nvSpPr>
        <p:spPr>
          <a:xfrm>
            <a:off x="934744" y="3075817"/>
            <a:ext cx="6096000" cy="1477328"/>
          </a:xfrm>
          <a:prstGeom prst="rect">
            <a:avLst/>
          </a:prstGeom>
          <a:noFill/>
          <a:ln>
            <a:solidFill>
              <a:schemeClr val="accent1"/>
            </a:solidFill>
          </a:ln>
        </p:spPr>
        <p:txBody>
          <a:bodyPr wrap="square">
            <a:spAutoFit/>
          </a:bodyPr>
          <a:lstStyle/>
          <a:p>
            <a:r>
              <a:rPr lang="en-US" b="1" dirty="0"/>
              <a:t>Syntax:</a:t>
            </a:r>
          </a:p>
          <a:p>
            <a:r>
              <a:rPr lang="en-US" dirty="0"/>
              <a:t>for(initialization; condition; increment/decrement)</a:t>
            </a:r>
          </a:p>
          <a:p>
            <a:r>
              <a:rPr lang="en-US" dirty="0"/>
              <a:t>{    </a:t>
            </a:r>
          </a:p>
          <a:p>
            <a:r>
              <a:rPr lang="en-US" dirty="0"/>
              <a:t>	//statement or code to be executed    </a:t>
            </a:r>
          </a:p>
          <a:p>
            <a:r>
              <a:rPr lang="en-US" dirty="0"/>
              <a:t>} </a:t>
            </a:r>
          </a:p>
        </p:txBody>
      </p:sp>
    </p:spTree>
    <p:extLst>
      <p:ext uri="{BB962C8B-B14F-4D97-AF65-F5344CB8AC3E}">
        <p14:creationId xmlns:p14="http://schemas.microsoft.com/office/powerpoint/2010/main" val="23689099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0C7E4F7-71FC-97BC-B0FE-5CBAACB924C3}"/>
              </a:ext>
            </a:extLst>
          </p:cNvPr>
          <p:cNvSpPr>
            <a:spLocks noGrp="1"/>
          </p:cNvSpPr>
          <p:nvPr>
            <p:ph type="title"/>
          </p:nvPr>
        </p:nvSpPr>
        <p:spPr>
          <a:xfrm>
            <a:off x="1024391" y="117314"/>
            <a:ext cx="10515600" cy="679904"/>
          </a:xfrm>
        </p:spPr>
        <p:txBody>
          <a:bodyPr>
            <a:normAutofit fontScale="90000"/>
          </a:bodyPr>
          <a:lstStyle/>
          <a:p>
            <a:pPr algn="ctr"/>
            <a:r>
              <a:rPr lang="en-IN" b="1" dirty="0">
                <a:solidFill>
                  <a:srgbClr val="610B38"/>
                </a:solidFill>
                <a:latin typeface="erdana"/>
              </a:rPr>
              <a:t>Control Statements : for loop </a:t>
            </a:r>
          </a:p>
        </p:txBody>
      </p:sp>
      <p:sp>
        <p:nvSpPr>
          <p:cNvPr id="3" name="Content Placeholder 2">
            <a:extLst>
              <a:ext uri="{FF2B5EF4-FFF2-40B4-BE49-F238E27FC236}">
                <a16:creationId xmlns:a16="http://schemas.microsoft.com/office/drawing/2014/main" xmlns="" id="{830155A0-47C1-81ED-E5AC-27D7FF75A34A}"/>
              </a:ext>
            </a:extLst>
          </p:cNvPr>
          <p:cNvSpPr>
            <a:spLocks noGrp="1"/>
          </p:cNvSpPr>
          <p:nvPr>
            <p:ph idx="1"/>
          </p:nvPr>
        </p:nvSpPr>
        <p:spPr>
          <a:xfrm>
            <a:off x="669646" y="1155230"/>
            <a:ext cx="6424490" cy="5325957"/>
          </a:xfrm>
          <a:solidFill>
            <a:schemeClr val="bg1"/>
          </a:solidFill>
          <a:ln>
            <a:solidFill>
              <a:schemeClr val="accent1"/>
            </a:solidFill>
          </a:ln>
        </p:spPr>
        <p:txBody>
          <a:bodyPr>
            <a:noAutofit/>
          </a:bodyPr>
          <a:lstStyle/>
          <a:p>
            <a:pPr marL="0" indent="0" algn="just">
              <a:buNone/>
            </a:pPr>
            <a:r>
              <a:rPr lang="en-US" sz="2000" b="1" dirty="0">
                <a:latin typeface="Calibri" panose="020F0502020204030204" pitchFamily="34" charset="0"/>
                <a:ea typeface="Calibri" panose="020F0502020204030204" pitchFamily="34" charset="0"/>
              </a:rPr>
              <a:t>Example:</a:t>
            </a:r>
          </a:p>
          <a:p>
            <a:pPr marL="0" indent="0" algn="just">
              <a:buNone/>
            </a:pPr>
            <a:endParaRPr lang="en-US" sz="2000" dirty="0">
              <a:latin typeface="Calibri" panose="020F0502020204030204" pitchFamily="34" charset="0"/>
              <a:ea typeface="Calibri" panose="020F0502020204030204" pitchFamily="34" charset="0"/>
            </a:endParaRPr>
          </a:p>
          <a:p>
            <a:pPr marL="0" indent="0" algn="just">
              <a:buNone/>
            </a:pPr>
            <a:r>
              <a:rPr lang="en-US" sz="2000" dirty="0">
                <a:latin typeface="Calibri" panose="020F0502020204030204" pitchFamily="34" charset="0"/>
                <a:ea typeface="Calibri" panose="020F0502020204030204" pitchFamily="34" charset="0"/>
              </a:rPr>
              <a:t>public class ForEx1</a:t>
            </a:r>
          </a:p>
          <a:p>
            <a:pPr marL="0" indent="0" algn="just">
              <a:buNone/>
            </a:pPr>
            <a:r>
              <a:rPr lang="en-US" sz="2000" dirty="0">
                <a:latin typeface="Calibri" panose="020F0502020204030204" pitchFamily="34" charset="0"/>
                <a:ea typeface="Calibri" panose="020F0502020204030204" pitchFamily="34" charset="0"/>
              </a:rPr>
              <a:t>{  </a:t>
            </a:r>
          </a:p>
          <a:p>
            <a:pPr marL="0" indent="0" algn="just">
              <a:buNone/>
            </a:pPr>
            <a:r>
              <a:rPr lang="en-US" sz="2000" dirty="0">
                <a:latin typeface="Calibri" panose="020F0502020204030204" pitchFamily="34" charset="0"/>
                <a:ea typeface="Calibri" panose="020F0502020204030204" pitchFamily="34" charset="0"/>
              </a:rPr>
              <a:t>       public static void main(String[] </a:t>
            </a:r>
            <a:r>
              <a:rPr lang="en-US" sz="2000" dirty="0" err="1">
                <a:latin typeface="Calibri" panose="020F0502020204030204" pitchFamily="34" charset="0"/>
                <a:ea typeface="Calibri" panose="020F0502020204030204" pitchFamily="34" charset="0"/>
              </a:rPr>
              <a:t>args</a:t>
            </a:r>
            <a:r>
              <a:rPr lang="en-US" sz="2000" dirty="0">
                <a:latin typeface="Calibri" panose="020F0502020204030204" pitchFamily="34" charset="0"/>
                <a:ea typeface="Calibri" panose="020F0502020204030204" pitchFamily="34" charset="0"/>
              </a:rPr>
              <a:t>)</a:t>
            </a:r>
          </a:p>
          <a:p>
            <a:pPr marL="0" indent="0" algn="just">
              <a:buNone/>
            </a:pPr>
            <a:r>
              <a:rPr lang="en-US" sz="2000" dirty="0">
                <a:latin typeface="Calibri" panose="020F0502020204030204" pitchFamily="34" charset="0"/>
                <a:ea typeface="Calibri" panose="020F0502020204030204" pitchFamily="34" charset="0"/>
              </a:rPr>
              <a:t>       {  </a:t>
            </a:r>
          </a:p>
          <a:p>
            <a:pPr marL="0" indent="0" algn="just">
              <a:buNone/>
            </a:pPr>
            <a:r>
              <a:rPr lang="en-US" sz="2000" dirty="0">
                <a:latin typeface="Calibri" panose="020F0502020204030204" pitchFamily="34" charset="0"/>
                <a:ea typeface="Calibri" panose="020F0502020204030204" pitchFamily="34" charset="0"/>
              </a:rPr>
              <a:t>            //Code   </a:t>
            </a:r>
          </a:p>
          <a:p>
            <a:pPr marL="0" indent="0" algn="just">
              <a:buNone/>
            </a:pPr>
            <a:r>
              <a:rPr lang="en-US" sz="2000" dirty="0">
                <a:latin typeface="Calibri" panose="020F0502020204030204" pitchFamily="34" charset="0"/>
                <a:ea typeface="Calibri" panose="020F0502020204030204" pitchFamily="34" charset="0"/>
              </a:rPr>
              <a:t>            for(int </a:t>
            </a:r>
            <a:r>
              <a:rPr lang="en-US" sz="2000" dirty="0" err="1">
                <a:latin typeface="Calibri" panose="020F0502020204030204" pitchFamily="34" charset="0"/>
                <a:ea typeface="Calibri" panose="020F0502020204030204" pitchFamily="34" charset="0"/>
              </a:rPr>
              <a:t>i</a:t>
            </a:r>
            <a:r>
              <a:rPr lang="en-US" sz="2000" dirty="0">
                <a:latin typeface="Calibri" panose="020F0502020204030204" pitchFamily="34" charset="0"/>
                <a:ea typeface="Calibri" panose="020F0502020204030204" pitchFamily="34" charset="0"/>
              </a:rPr>
              <a:t>=1;i&lt;=10;i++)</a:t>
            </a:r>
          </a:p>
          <a:p>
            <a:pPr marL="0" indent="0" algn="just">
              <a:buNone/>
            </a:pPr>
            <a:r>
              <a:rPr lang="en-US" sz="2000" dirty="0">
                <a:latin typeface="Calibri" panose="020F0502020204030204" pitchFamily="34" charset="0"/>
                <a:ea typeface="Calibri" panose="020F0502020204030204" pitchFamily="34" charset="0"/>
              </a:rPr>
              <a:t>            {  </a:t>
            </a:r>
          </a:p>
          <a:p>
            <a:pPr marL="0" indent="0" algn="just">
              <a:buNone/>
            </a:pPr>
            <a:r>
              <a:rPr lang="en-US" sz="2000" dirty="0">
                <a:latin typeface="Calibri" panose="020F0502020204030204" pitchFamily="34" charset="0"/>
                <a:ea typeface="Calibri" panose="020F0502020204030204" pitchFamily="34" charset="0"/>
              </a:rPr>
              <a:t>                        </a:t>
            </a:r>
            <a:r>
              <a:rPr lang="en-US" sz="2000" dirty="0" err="1">
                <a:latin typeface="Calibri" panose="020F0502020204030204" pitchFamily="34" charset="0"/>
                <a:ea typeface="Calibri" panose="020F0502020204030204" pitchFamily="34" charset="0"/>
              </a:rPr>
              <a:t>System.out.println</a:t>
            </a:r>
            <a:r>
              <a:rPr lang="en-US" sz="2000" dirty="0">
                <a:latin typeface="Calibri" panose="020F0502020204030204" pitchFamily="34" charset="0"/>
                <a:ea typeface="Calibri" panose="020F0502020204030204" pitchFamily="34" charset="0"/>
              </a:rPr>
              <a:t>(</a:t>
            </a:r>
            <a:r>
              <a:rPr lang="en-US" sz="2000" dirty="0" err="1">
                <a:latin typeface="Calibri" panose="020F0502020204030204" pitchFamily="34" charset="0"/>
                <a:ea typeface="Calibri" panose="020F0502020204030204" pitchFamily="34" charset="0"/>
              </a:rPr>
              <a:t>i</a:t>
            </a:r>
            <a:r>
              <a:rPr lang="en-US" sz="2000" dirty="0">
                <a:latin typeface="Calibri" panose="020F0502020204030204" pitchFamily="34" charset="0"/>
                <a:ea typeface="Calibri" panose="020F0502020204030204" pitchFamily="34" charset="0"/>
              </a:rPr>
              <a:t>);  </a:t>
            </a:r>
          </a:p>
          <a:p>
            <a:pPr marL="0" indent="0" algn="just">
              <a:buNone/>
            </a:pPr>
            <a:r>
              <a:rPr lang="en-US" sz="2000" dirty="0">
                <a:latin typeface="Calibri" panose="020F0502020204030204" pitchFamily="34" charset="0"/>
                <a:ea typeface="Calibri" panose="020F0502020204030204" pitchFamily="34" charset="0"/>
              </a:rPr>
              <a:t>            }  </a:t>
            </a:r>
          </a:p>
          <a:p>
            <a:pPr marL="0" indent="0" algn="just">
              <a:buNone/>
            </a:pPr>
            <a:r>
              <a:rPr lang="en-US" sz="2000" dirty="0">
                <a:latin typeface="Calibri" panose="020F0502020204030204" pitchFamily="34" charset="0"/>
                <a:ea typeface="Calibri" panose="020F0502020204030204" pitchFamily="34" charset="0"/>
              </a:rPr>
              <a:t>      }  </a:t>
            </a:r>
          </a:p>
          <a:p>
            <a:pPr marL="0" indent="0" algn="just">
              <a:buNone/>
            </a:pPr>
            <a:r>
              <a:rPr lang="en-US" sz="2000" dirty="0">
                <a:latin typeface="Calibri" panose="020F0502020204030204" pitchFamily="34" charset="0"/>
                <a:ea typeface="Calibri" panose="020F0502020204030204" pitchFamily="34" charset="0"/>
              </a:rPr>
              <a:t>} </a:t>
            </a:r>
          </a:p>
        </p:txBody>
      </p:sp>
      <p:pic>
        <p:nvPicPr>
          <p:cNvPr id="4" name="Picture 4" descr="F:\HIREMEE\GIET University HD Logo.jpg">
            <a:extLst>
              <a:ext uri="{FF2B5EF4-FFF2-40B4-BE49-F238E27FC236}">
                <a16:creationId xmlns:a16="http://schemas.microsoft.com/office/drawing/2014/main" xmlns="" id="{3FDF0957-0DA4-A1E2-3163-58CE878BDC22}"/>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
        <p:nvSpPr>
          <p:cNvPr id="7" name="TextBox 6">
            <a:extLst>
              <a:ext uri="{FF2B5EF4-FFF2-40B4-BE49-F238E27FC236}">
                <a16:creationId xmlns:a16="http://schemas.microsoft.com/office/drawing/2014/main" xmlns="" id="{E033F4D3-D77C-74AB-8796-036497C44B15}"/>
              </a:ext>
            </a:extLst>
          </p:cNvPr>
          <p:cNvSpPr txBox="1"/>
          <p:nvPr/>
        </p:nvSpPr>
        <p:spPr>
          <a:xfrm>
            <a:off x="8737436" y="1901586"/>
            <a:ext cx="1200383" cy="3139321"/>
          </a:xfrm>
          <a:prstGeom prst="rect">
            <a:avLst/>
          </a:prstGeom>
          <a:noFill/>
          <a:ln>
            <a:solidFill>
              <a:schemeClr val="accent1"/>
            </a:solidFill>
          </a:ln>
        </p:spPr>
        <p:txBody>
          <a:bodyPr wrap="square">
            <a:spAutoFit/>
          </a:bodyPr>
          <a:lstStyle/>
          <a:p>
            <a:r>
              <a:rPr lang="en-IN" b="1" dirty="0"/>
              <a:t>Output: </a:t>
            </a:r>
          </a:p>
          <a:p>
            <a:r>
              <a:rPr lang="en-IN" dirty="0"/>
              <a:t>1 </a:t>
            </a:r>
          </a:p>
          <a:p>
            <a:r>
              <a:rPr lang="en-IN" dirty="0"/>
              <a:t>2 </a:t>
            </a:r>
          </a:p>
          <a:p>
            <a:r>
              <a:rPr lang="en-IN" dirty="0"/>
              <a:t>3 </a:t>
            </a:r>
          </a:p>
          <a:p>
            <a:r>
              <a:rPr lang="en-IN" dirty="0"/>
              <a:t>4 </a:t>
            </a:r>
          </a:p>
          <a:p>
            <a:r>
              <a:rPr lang="en-IN" dirty="0"/>
              <a:t>5 </a:t>
            </a:r>
          </a:p>
          <a:p>
            <a:r>
              <a:rPr lang="en-IN" dirty="0"/>
              <a:t>6 </a:t>
            </a:r>
          </a:p>
          <a:p>
            <a:r>
              <a:rPr lang="en-IN" dirty="0"/>
              <a:t>7 </a:t>
            </a:r>
          </a:p>
          <a:p>
            <a:r>
              <a:rPr lang="en-IN" dirty="0"/>
              <a:t>8 </a:t>
            </a:r>
          </a:p>
          <a:p>
            <a:r>
              <a:rPr lang="en-IN" dirty="0"/>
              <a:t>9 </a:t>
            </a:r>
          </a:p>
          <a:p>
            <a:r>
              <a:rPr lang="en-IN" dirty="0"/>
              <a:t>10</a:t>
            </a:r>
          </a:p>
        </p:txBody>
      </p:sp>
    </p:spTree>
    <p:extLst>
      <p:ext uri="{BB962C8B-B14F-4D97-AF65-F5344CB8AC3E}">
        <p14:creationId xmlns:p14="http://schemas.microsoft.com/office/powerpoint/2010/main" val="103356120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0C7E4F7-71FC-97BC-B0FE-5CBAACB924C3}"/>
              </a:ext>
            </a:extLst>
          </p:cNvPr>
          <p:cNvSpPr>
            <a:spLocks noGrp="1"/>
          </p:cNvSpPr>
          <p:nvPr>
            <p:ph type="title"/>
          </p:nvPr>
        </p:nvSpPr>
        <p:spPr>
          <a:xfrm>
            <a:off x="1024391" y="117314"/>
            <a:ext cx="10515600" cy="679904"/>
          </a:xfrm>
        </p:spPr>
        <p:txBody>
          <a:bodyPr>
            <a:normAutofit fontScale="90000"/>
          </a:bodyPr>
          <a:lstStyle/>
          <a:p>
            <a:pPr algn="ctr"/>
            <a:r>
              <a:rPr lang="en-IN" b="1" dirty="0">
                <a:solidFill>
                  <a:srgbClr val="610B38"/>
                </a:solidFill>
                <a:latin typeface="erdana"/>
              </a:rPr>
              <a:t>Control Statements : nested for loop </a:t>
            </a:r>
          </a:p>
        </p:txBody>
      </p:sp>
      <p:sp>
        <p:nvSpPr>
          <p:cNvPr id="3" name="Content Placeholder 2">
            <a:extLst>
              <a:ext uri="{FF2B5EF4-FFF2-40B4-BE49-F238E27FC236}">
                <a16:creationId xmlns:a16="http://schemas.microsoft.com/office/drawing/2014/main" xmlns="" id="{830155A0-47C1-81ED-E5AC-27D7FF75A34A}"/>
              </a:ext>
            </a:extLst>
          </p:cNvPr>
          <p:cNvSpPr>
            <a:spLocks noGrp="1"/>
          </p:cNvSpPr>
          <p:nvPr>
            <p:ph idx="1"/>
          </p:nvPr>
        </p:nvSpPr>
        <p:spPr>
          <a:xfrm>
            <a:off x="621693" y="797218"/>
            <a:ext cx="10948613" cy="1452923"/>
          </a:xfrm>
          <a:solidFill>
            <a:schemeClr val="bg1"/>
          </a:solidFill>
          <a:ln>
            <a:solidFill>
              <a:schemeClr val="accent1"/>
            </a:solidFill>
          </a:ln>
        </p:spPr>
        <p:txBody>
          <a:bodyPr>
            <a:noAutofit/>
          </a:bodyPr>
          <a:lstStyle/>
          <a:p>
            <a:pPr marL="0" indent="0" algn="just">
              <a:buNone/>
            </a:pPr>
            <a:r>
              <a:rPr lang="en-US" sz="2000" b="1" dirty="0">
                <a:latin typeface="Calibri" panose="020F0502020204030204" pitchFamily="34" charset="0"/>
                <a:ea typeface="Calibri" panose="020F0502020204030204" pitchFamily="34" charset="0"/>
              </a:rPr>
              <a:t>Java Nested for Loop</a:t>
            </a:r>
          </a:p>
          <a:p>
            <a:pPr marL="0" indent="0" algn="just">
              <a:buNone/>
            </a:pPr>
            <a:r>
              <a:rPr lang="en-US" sz="2000" dirty="0">
                <a:latin typeface="Calibri" panose="020F0502020204030204" pitchFamily="34" charset="0"/>
                <a:ea typeface="Calibri" panose="020F0502020204030204" pitchFamily="34" charset="0"/>
              </a:rPr>
              <a:t>If we have a for loop inside another loop, it is known as a nested for loop. The inner loop executes completely whenever the outer loop executes.</a:t>
            </a:r>
          </a:p>
          <a:p>
            <a:pPr marL="0" indent="0" algn="just">
              <a:buNone/>
            </a:pPr>
            <a:r>
              <a:rPr lang="en-US" sz="2000" dirty="0">
                <a:latin typeface="Calibri" panose="020F0502020204030204" pitchFamily="34" charset="0"/>
                <a:ea typeface="Calibri" panose="020F0502020204030204" pitchFamily="34" charset="0"/>
              </a:rPr>
              <a:t>Example:</a:t>
            </a:r>
          </a:p>
          <a:p>
            <a:pPr marL="0" indent="0" algn="just">
              <a:buNone/>
            </a:pPr>
            <a:endParaRPr lang="en-US" sz="1600" dirty="0">
              <a:latin typeface="Calibri" panose="020F0502020204030204" pitchFamily="34" charset="0"/>
              <a:ea typeface="Calibri" panose="020F0502020204030204" pitchFamily="34" charset="0"/>
            </a:endParaRPr>
          </a:p>
        </p:txBody>
      </p:sp>
      <p:pic>
        <p:nvPicPr>
          <p:cNvPr id="4" name="Picture 4" descr="F:\HIREMEE\GIET University HD Logo.jpg">
            <a:extLst>
              <a:ext uri="{FF2B5EF4-FFF2-40B4-BE49-F238E27FC236}">
                <a16:creationId xmlns:a16="http://schemas.microsoft.com/office/drawing/2014/main" xmlns="" id="{3FDF0957-0DA4-A1E2-3163-58CE878BDC22}"/>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
        <p:nvSpPr>
          <p:cNvPr id="6" name="TextBox 5">
            <a:extLst>
              <a:ext uri="{FF2B5EF4-FFF2-40B4-BE49-F238E27FC236}">
                <a16:creationId xmlns:a16="http://schemas.microsoft.com/office/drawing/2014/main" xmlns="" id="{E9BD93B3-5570-CD0A-2E46-3B4CBDB65E85}"/>
              </a:ext>
            </a:extLst>
          </p:cNvPr>
          <p:cNvSpPr txBox="1"/>
          <p:nvPr/>
        </p:nvSpPr>
        <p:spPr>
          <a:xfrm>
            <a:off x="621693" y="2687199"/>
            <a:ext cx="6824136" cy="3693319"/>
          </a:xfrm>
          <a:prstGeom prst="rect">
            <a:avLst/>
          </a:prstGeom>
          <a:noFill/>
          <a:ln>
            <a:solidFill>
              <a:schemeClr val="accent1"/>
            </a:solidFill>
          </a:ln>
        </p:spPr>
        <p:txBody>
          <a:bodyPr wrap="square">
            <a:spAutoFit/>
          </a:bodyPr>
          <a:lstStyle/>
          <a:p>
            <a:r>
              <a:rPr lang="en-IN" dirty="0"/>
              <a:t>public class NestedForEx1 </a:t>
            </a:r>
          </a:p>
          <a:p>
            <a:r>
              <a:rPr lang="en-IN" dirty="0"/>
              <a:t>{  </a:t>
            </a:r>
          </a:p>
          <a:p>
            <a:r>
              <a:rPr lang="en-IN" dirty="0"/>
              <a:t>        public static void main(String[] </a:t>
            </a:r>
            <a:r>
              <a:rPr lang="en-IN" dirty="0" err="1"/>
              <a:t>args</a:t>
            </a:r>
            <a:r>
              <a:rPr lang="en-IN" dirty="0"/>
              <a:t>) </a:t>
            </a:r>
          </a:p>
          <a:p>
            <a:r>
              <a:rPr lang="en-IN" dirty="0"/>
              <a:t>        {  </a:t>
            </a:r>
          </a:p>
          <a:p>
            <a:r>
              <a:rPr lang="en-IN" dirty="0"/>
              <a:t>              for(int </a:t>
            </a:r>
            <a:r>
              <a:rPr lang="en-IN" dirty="0" err="1"/>
              <a:t>i</a:t>
            </a:r>
            <a:r>
              <a:rPr lang="en-IN" dirty="0"/>
              <a:t>=1;i&lt;=3;i++)</a:t>
            </a:r>
          </a:p>
          <a:p>
            <a:r>
              <a:rPr lang="en-IN" dirty="0"/>
              <a:t>              {  </a:t>
            </a:r>
          </a:p>
          <a:p>
            <a:r>
              <a:rPr lang="en-IN" dirty="0"/>
              <a:t>                     for(int j=1;j&lt;=3;j++)</a:t>
            </a:r>
          </a:p>
          <a:p>
            <a:r>
              <a:rPr lang="en-IN" dirty="0"/>
              <a:t>	     {  </a:t>
            </a:r>
          </a:p>
          <a:p>
            <a:r>
              <a:rPr lang="en-IN" dirty="0"/>
              <a:t>                              </a:t>
            </a:r>
            <a:r>
              <a:rPr lang="en-IN" dirty="0" err="1"/>
              <a:t>System.out.println</a:t>
            </a:r>
            <a:r>
              <a:rPr lang="en-IN" dirty="0"/>
              <a:t>(</a:t>
            </a:r>
            <a:r>
              <a:rPr lang="en-IN" dirty="0" err="1"/>
              <a:t>i</a:t>
            </a:r>
            <a:r>
              <a:rPr lang="en-IN" dirty="0"/>
              <a:t>+" "+j);  </a:t>
            </a:r>
          </a:p>
          <a:p>
            <a:r>
              <a:rPr lang="en-IN" dirty="0"/>
              <a:t>                     } //end of inner loop</a:t>
            </a:r>
          </a:p>
          <a:p>
            <a:r>
              <a:rPr lang="en-IN" dirty="0"/>
              <a:t>             }//end of outer loop</a:t>
            </a:r>
          </a:p>
          <a:p>
            <a:r>
              <a:rPr lang="en-IN" dirty="0"/>
              <a:t>       }  </a:t>
            </a:r>
          </a:p>
          <a:p>
            <a:r>
              <a:rPr lang="en-IN" dirty="0"/>
              <a:t>} </a:t>
            </a:r>
          </a:p>
        </p:txBody>
      </p:sp>
      <p:sp>
        <p:nvSpPr>
          <p:cNvPr id="9" name="TextBox 8">
            <a:extLst>
              <a:ext uri="{FF2B5EF4-FFF2-40B4-BE49-F238E27FC236}">
                <a16:creationId xmlns:a16="http://schemas.microsoft.com/office/drawing/2014/main" xmlns="" id="{3E340757-42BE-6A36-FEED-7E73F0506537}"/>
              </a:ext>
            </a:extLst>
          </p:cNvPr>
          <p:cNvSpPr txBox="1"/>
          <p:nvPr/>
        </p:nvSpPr>
        <p:spPr>
          <a:xfrm>
            <a:off x="9086222" y="3176699"/>
            <a:ext cx="1062613" cy="2862322"/>
          </a:xfrm>
          <a:prstGeom prst="rect">
            <a:avLst/>
          </a:prstGeom>
          <a:noFill/>
          <a:ln>
            <a:solidFill>
              <a:schemeClr val="accent1"/>
            </a:solidFill>
          </a:ln>
        </p:spPr>
        <p:txBody>
          <a:bodyPr wrap="square">
            <a:spAutoFit/>
          </a:bodyPr>
          <a:lstStyle/>
          <a:p>
            <a:r>
              <a:rPr lang="en-IN" b="1" dirty="0"/>
              <a:t>Output:</a:t>
            </a:r>
            <a:endParaRPr lang="en-IN" dirty="0"/>
          </a:p>
          <a:p>
            <a:r>
              <a:rPr lang="en-IN" dirty="0"/>
              <a:t>1 1</a:t>
            </a:r>
          </a:p>
          <a:p>
            <a:r>
              <a:rPr lang="en-IN" dirty="0"/>
              <a:t>1 2</a:t>
            </a:r>
          </a:p>
          <a:p>
            <a:r>
              <a:rPr lang="en-IN" dirty="0"/>
              <a:t>1 3</a:t>
            </a:r>
          </a:p>
          <a:p>
            <a:r>
              <a:rPr lang="en-IN" dirty="0"/>
              <a:t>2 1</a:t>
            </a:r>
          </a:p>
          <a:p>
            <a:r>
              <a:rPr lang="en-IN" dirty="0"/>
              <a:t>2 2</a:t>
            </a:r>
          </a:p>
          <a:p>
            <a:r>
              <a:rPr lang="en-IN" dirty="0"/>
              <a:t>2 3</a:t>
            </a:r>
          </a:p>
          <a:p>
            <a:r>
              <a:rPr lang="en-IN" dirty="0"/>
              <a:t>3 1</a:t>
            </a:r>
          </a:p>
          <a:p>
            <a:r>
              <a:rPr lang="en-IN" dirty="0"/>
              <a:t>3 2</a:t>
            </a:r>
          </a:p>
          <a:p>
            <a:r>
              <a:rPr lang="en-IN" dirty="0"/>
              <a:t>3 3</a:t>
            </a:r>
          </a:p>
        </p:txBody>
      </p:sp>
    </p:spTree>
    <p:extLst>
      <p:ext uri="{BB962C8B-B14F-4D97-AF65-F5344CB8AC3E}">
        <p14:creationId xmlns:p14="http://schemas.microsoft.com/office/powerpoint/2010/main" val="297303889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0C7E4F7-71FC-97BC-B0FE-5CBAACB924C3}"/>
              </a:ext>
            </a:extLst>
          </p:cNvPr>
          <p:cNvSpPr>
            <a:spLocks noGrp="1"/>
          </p:cNvSpPr>
          <p:nvPr>
            <p:ph type="title"/>
          </p:nvPr>
        </p:nvSpPr>
        <p:spPr>
          <a:xfrm>
            <a:off x="1024391" y="117314"/>
            <a:ext cx="10515600" cy="679904"/>
          </a:xfrm>
        </p:spPr>
        <p:txBody>
          <a:bodyPr>
            <a:normAutofit fontScale="90000"/>
          </a:bodyPr>
          <a:lstStyle/>
          <a:p>
            <a:pPr algn="ctr"/>
            <a:r>
              <a:rPr lang="en-IN" b="1" dirty="0">
                <a:solidFill>
                  <a:srgbClr val="610B38"/>
                </a:solidFill>
                <a:latin typeface="erdana"/>
              </a:rPr>
              <a:t>Control Statements : nested for loop </a:t>
            </a:r>
          </a:p>
        </p:txBody>
      </p:sp>
      <p:pic>
        <p:nvPicPr>
          <p:cNvPr id="4" name="Picture 4" descr="F:\HIREMEE\GIET University HD Logo.jpg">
            <a:extLst>
              <a:ext uri="{FF2B5EF4-FFF2-40B4-BE49-F238E27FC236}">
                <a16:creationId xmlns:a16="http://schemas.microsoft.com/office/drawing/2014/main" xmlns="" id="{3FDF0957-0DA4-A1E2-3163-58CE878BDC22}"/>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
        <p:nvSpPr>
          <p:cNvPr id="6" name="TextBox 5">
            <a:extLst>
              <a:ext uri="{FF2B5EF4-FFF2-40B4-BE49-F238E27FC236}">
                <a16:creationId xmlns:a16="http://schemas.microsoft.com/office/drawing/2014/main" xmlns="" id="{E9BD93B3-5570-CD0A-2E46-3B4CBDB65E85}"/>
              </a:ext>
            </a:extLst>
          </p:cNvPr>
          <p:cNvSpPr txBox="1"/>
          <p:nvPr/>
        </p:nvSpPr>
        <p:spPr>
          <a:xfrm>
            <a:off x="741363" y="1202680"/>
            <a:ext cx="6824136" cy="5016758"/>
          </a:xfrm>
          <a:prstGeom prst="rect">
            <a:avLst/>
          </a:prstGeom>
          <a:noFill/>
          <a:ln>
            <a:solidFill>
              <a:schemeClr val="accent1"/>
            </a:solidFill>
          </a:ln>
        </p:spPr>
        <p:txBody>
          <a:bodyPr wrap="square">
            <a:spAutoFit/>
          </a:bodyPr>
          <a:lstStyle/>
          <a:p>
            <a:r>
              <a:rPr lang="en-IN" sz="2000" b="1" dirty="0"/>
              <a:t>Example:</a:t>
            </a:r>
          </a:p>
          <a:p>
            <a:endParaRPr lang="en-IN" sz="2000" b="1" dirty="0"/>
          </a:p>
          <a:p>
            <a:r>
              <a:rPr lang="en-IN" sz="2000" dirty="0"/>
              <a:t>public class </a:t>
            </a:r>
            <a:r>
              <a:rPr lang="en-IN" sz="2000" dirty="0" err="1"/>
              <a:t>PyramidEx</a:t>
            </a:r>
            <a:endParaRPr lang="en-IN" sz="2000" dirty="0"/>
          </a:p>
          <a:p>
            <a:r>
              <a:rPr lang="en-IN" sz="2000" dirty="0"/>
              <a:t>{  </a:t>
            </a:r>
          </a:p>
          <a:p>
            <a:r>
              <a:rPr lang="en-IN" sz="2000" dirty="0"/>
              <a:t>	public static void main(String[] </a:t>
            </a:r>
            <a:r>
              <a:rPr lang="en-IN" sz="2000" dirty="0" err="1"/>
              <a:t>args</a:t>
            </a:r>
            <a:r>
              <a:rPr lang="en-IN" sz="2000" dirty="0"/>
              <a:t>) </a:t>
            </a:r>
          </a:p>
          <a:p>
            <a:r>
              <a:rPr lang="en-IN" sz="2000" dirty="0"/>
              <a:t>	{  </a:t>
            </a:r>
          </a:p>
          <a:p>
            <a:r>
              <a:rPr lang="en-IN" sz="2000" dirty="0"/>
              <a:t>		for(int </a:t>
            </a:r>
            <a:r>
              <a:rPr lang="en-IN" sz="2000" dirty="0" err="1"/>
              <a:t>i</a:t>
            </a:r>
            <a:r>
              <a:rPr lang="en-IN" sz="2000" dirty="0"/>
              <a:t>=1;i&lt;=5;i++)</a:t>
            </a:r>
          </a:p>
          <a:p>
            <a:r>
              <a:rPr lang="en-IN" sz="2000" dirty="0"/>
              <a:t>		{  </a:t>
            </a:r>
          </a:p>
          <a:p>
            <a:r>
              <a:rPr lang="en-IN" sz="2000" dirty="0"/>
              <a:t>			for(int j=1;j&lt;=</a:t>
            </a:r>
            <a:r>
              <a:rPr lang="en-IN" sz="2000" dirty="0" err="1"/>
              <a:t>i;j</a:t>
            </a:r>
            <a:r>
              <a:rPr lang="en-IN" sz="2000" dirty="0"/>
              <a:t>++)</a:t>
            </a:r>
          </a:p>
          <a:p>
            <a:r>
              <a:rPr lang="en-IN" sz="2000" dirty="0"/>
              <a:t>			{  </a:t>
            </a:r>
          </a:p>
          <a:p>
            <a:r>
              <a:rPr lang="en-IN" sz="2000" dirty="0"/>
              <a:t>        				</a:t>
            </a:r>
            <a:r>
              <a:rPr lang="en-IN" sz="2000" dirty="0" err="1"/>
              <a:t>System.out.print</a:t>
            </a:r>
            <a:r>
              <a:rPr lang="en-IN" sz="2000" dirty="0"/>
              <a:t>("* ");  </a:t>
            </a:r>
          </a:p>
          <a:p>
            <a:r>
              <a:rPr lang="en-IN" sz="2000" dirty="0"/>
              <a:t>			}  </a:t>
            </a:r>
          </a:p>
          <a:p>
            <a:r>
              <a:rPr lang="en-IN" sz="2000" dirty="0"/>
              <a:t>			</a:t>
            </a:r>
            <a:r>
              <a:rPr lang="en-IN" sz="2000" dirty="0" err="1"/>
              <a:t>System.out.println</a:t>
            </a:r>
            <a:r>
              <a:rPr lang="en-IN" sz="2000" dirty="0"/>
              <a:t>();//new line  </a:t>
            </a:r>
          </a:p>
          <a:p>
            <a:r>
              <a:rPr lang="en-IN" sz="2000" dirty="0"/>
              <a:t>		}  </a:t>
            </a:r>
          </a:p>
          <a:p>
            <a:r>
              <a:rPr lang="en-IN" sz="2000" dirty="0"/>
              <a:t>	}  </a:t>
            </a:r>
          </a:p>
          <a:p>
            <a:r>
              <a:rPr lang="en-IN" sz="2000" dirty="0"/>
              <a:t>} </a:t>
            </a:r>
            <a:endParaRPr lang="en-IN" dirty="0"/>
          </a:p>
        </p:txBody>
      </p:sp>
      <p:sp>
        <p:nvSpPr>
          <p:cNvPr id="9" name="TextBox 8">
            <a:extLst>
              <a:ext uri="{FF2B5EF4-FFF2-40B4-BE49-F238E27FC236}">
                <a16:creationId xmlns:a16="http://schemas.microsoft.com/office/drawing/2014/main" xmlns="" id="{3E340757-42BE-6A36-FEED-7E73F0506537}"/>
              </a:ext>
            </a:extLst>
          </p:cNvPr>
          <p:cNvSpPr txBox="1"/>
          <p:nvPr/>
        </p:nvSpPr>
        <p:spPr>
          <a:xfrm>
            <a:off x="9156560" y="2794861"/>
            <a:ext cx="1062613" cy="2031325"/>
          </a:xfrm>
          <a:prstGeom prst="rect">
            <a:avLst/>
          </a:prstGeom>
          <a:noFill/>
          <a:ln>
            <a:solidFill>
              <a:schemeClr val="accent1"/>
            </a:solidFill>
          </a:ln>
        </p:spPr>
        <p:txBody>
          <a:bodyPr wrap="square">
            <a:spAutoFit/>
          </a:bodyPr>
          <a:lstStyle/>
          <a:p>
            <a:r>
              <a:rPr lang="en-IN" b="1" dirty="0"/>
              <a:t>Output:</a:t>
            </a:r>
          </a:p>
          <a:p>
            <a:endParaRPr lang="en-IN" b="1" dirty="0"/>
          </a:p>
          <a:p>
            <a:r>
              <a:rPr lang="en-IN" b="1" dirty="0"/>
              <a:t>*</a:t>
            </a:r>
          </a:p>
          <a:p>
            <a:r>
              <a:rPr lang="en-IN" b="1" dirty="0"/>
              <a:t>* *</a:t>
            </a:r>
          </a:p>
          <a:p>
            <a:r>
              <a:rPr lang="en-IN" b="1" dirty="0"/>
              <a:t>* * *</a:t>
            </a:r>
          </a:p>
          <a:p>
            <a:r>
              <a:rPr lang="en-IN" b="1" dirty="0"/>
              <a:t>* * * *</a:t>
            </a:r>
          </a:p>
          <a:p>
            <a:r>
              <a:rPr lang="en-IN" b="1" dirty="0"/>
              <a:t>* * * * *</a:t>
            </a:r>
            <a:endParaRPr lang="en-IN" dirty="0"/>
          </a:p>
        </p:txBody>
      </p:sp>
    </p:spTree>
    <p:extLst>
      <p:ext uri="{BB962C8B-B14F-4D97-AF65-F5344CB8AC3E}">
        <p14:creationId xmlns:p14="http://schemas.microsoft.com/office/powerpoint/2010/main" val="231846619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E4AEE54-B4F0-A301-D82C-C9EEC9EF9699}"/>
              </a:ext>
            </a:extLst>
          </p:cNvPr>
          <p:cNvSpPr>
            <a:spLocks noGrp="1"/>
          </p:cNvSpPr>
          <p:nvPr>
            <p:ph type="ctrTitle"/>
          </p:nvPr>
        </p:nvSpPr>
        <p:spPr>
          <a:xfrm>
            <a:off x="1156446" y="2725271"/>
            <a:ext cx="10040471" cy="1199168"/>
          </a:xfrm>
        </p:spPr>
        <p:txBody>
          <a:bodyPr>
            <a:normAutofit/>
          </a:bodyPr>
          <a:lstStyle/>
          <a:p>
            <a:r>
              <a:rPr lang="en-IN" sz="7200" b="1" dirty="0"/>
              <a:t>Jumping Statements</a:t>
            </a:r>
          </a:p>
        </p:txBody>
      </p:sp>
      <p:pic>
        <p:nvPicPr>
          <p:cNvPr id="3" name="Picture 4" descr="F:\HIREMEE\GIET University HD Logo.jpg">
            <a:extLst>
              <a:ext uri="{FF2B5EF4-FFF2-40B4-BE49-F238E27FC236}">
                <a16:creationId xmlns:a16="http://schemas.microsoft.com/office/drawing/2014/main" xmlns="" id="{0448207D-3EED-BA61-071E-48848086F2A4}"/>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Tree>
    <p:extLst>
      <p:ext uri="{BB962C8B-B14F-4D97-AF65-F5344CB8AC3E}">
        <p14:creationId xmlns:p14="http://schemas.microsoft.com/office/powerpoint/2010/main" val="11173290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0C7E4F7-71FC-97BC-B0FE-5CBAACB924C3}"/>
              </a:ext>
            </a:extLst>
          </p:cNvPr>
          <p:cNvSpPr>
            <a:spLocks noGrp="1"/>
          </p:cNvSpPr>
          <p:nvPr>
            <p:ph type="title"/>
          </p:nvPr>
        </p:nvSpPr>
        <p:spPr>
          <a:xfrm>
            <a:off x="1024391" y="117314"/>
            <a:ext cx="10515600" cy="679904"/>
          </a:xfrm>
        </p:spPr>
        <p:txBody>
          <a:bodyPr>
            <a:normAutofit fontScale="90000"/>
          </a:bodyPr>
          <a:lstStyle/>
          <a:p>
            <a:pPr algn="ctr"/>
            <a:r>
              <a:rPr lang="en-IN" b="1" dirty="0">
                <a:solidFill>
                  <a:srgbClr val="610B38"/>
                </a:solidFill>
                <a:latin typeface="erdana"/>
              </a:rPr>
              <a:t>Data Types</a:t>
            </a:r>
          </a:p>
        </p:txBody>
      </p:sp>
      <p:pic>
        <p:nvPicPr>
          <p:cNvPr id="4" name="Picture 4" descr="F:\HIREMEE\GIET University HD Logo.jpg">
            <a:extLst>
              <a:ext uri="{FF2B5EF4-FFF2-40B4-BE49-F238E27FC236}">
                <a16:creationId xmlns:a16="http://schemas.microsoft.com/office/drawing/2014/main" xmlns="" id="{3FDF0957-0DA4-A1E2-3163-58CE878BDC22}"/>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graphicFrame>
        <p:nvGraphicFramePr>
          <p:cNvPr id="13" name="Table 13">
            <a:extLst>
              <a:ext uri="{FF2B5EF4-FFF2-40B4-BE49-F238E27FC236}">
                <a16:creationId xmlns:a16="http://schemas.microsoft.com/office/drawing/2014/main" xmlns="" id="{ACB1F146-B06D-C29C-A752-645A743D75B1}"/>
              </a:ext>
            </a:extLst>
          </p:cNvPr>
          <p:cNvGraphicFramePr>
            <a:graphicFrameLocks noGrp="1"/>
          </p:cNvGraphicFramePr>
          <p:nvPr>
            <p:ph idx="1"/>
            <p:extLst>
              <p:ext uri="{D42A27DB-BD31-4B8C-83A1-F6EECF244321}">
                <p14:modId xmlns:p14="http://schemas.microsoft.com/office/powerpoint/2010/main" val="4294633097"/>
              </p:ext>
            </p:extLst>
          </p:nvPr>
        </p:nvGraphicFramePr>
        <p:xfrm>
          <a:off x="923364" y="1210235"/>
          <a:ext cx="10148047" cy="5020236"/>
        </p:xfrm>
        <a:graphic>
          <a:graphicData uri="http://schemas.openxmlformats.org/drawingml/2006/table">
            <a:tbl>
              <a:tblPr firstRow="1" bandRow="1">
                <a:tableStyleId>{5C22544A-7EE6-4342-B048-85BDC9FD1C3A}</a:tableStyleId>
              </a:tblPr>
              <a:tblGrid>
                <a:gridCol w="2411867">
                  <a:extLst>
                    <a:ext uri="{9D8B030D-6E8A-4147-A177-3AD203B41FA5}">
                      <a16:colId xmlns:a16="http://schemas.microsoft.com/office/drawing/2014/main" xmlns="" val="1334939331"/>
                    </a:ext>
                  </a:extLst>
                </a:gridCol>
                <a:gridCol w="3773781">
                  <a:extLst>
                    <a:ext uri="{9D8B030D-6E8A-4147-A177-3AD203B41FA5}">
                      <a16:colId xmlns:a16="http://schemas.microsoft.com/office/drawing/2014/main" xmlns="" val="2879259369"/>
                    </a:ext>
                  </a:extLst>
                </a:gridCol>
                <a:gridCol w="3962399">
                  <a:extLst>
                    <a:ext uri="{9D8B030D-6E8A-4147-A177-3AD203B41FA5}">
                      <a16:colId xmlns:a16="http://schemas.microsoft.com/office/drawing/2014/main" xmlns="" val="196728102"/>
                    </a:ext>
                  </a:extLst>
                </a:gridCol>
              </a:tblGrid>
              <a:tr h="557804">
                <a:tc>
                  <a:txBody>
                    <a:bodyPr/>
                    <a:lstStyle/>
                    <a:p>
                      <a:pPr algn="ctr"/>
                      <a:r>
                        <a:rPr lang="en-IN" dirty="0"/>
                        <a:t>DATA TYPE</a:t>
                      </a:r>
                    </a:p>
                  </a:txBody>
                  <a:tcPr/>
                </a:tc>
                <a:tc>
                  <a:txBody>
                    <a:bodyPr/>
                    <a:lstStyle/>
                    <a:p>
                      <a:pPr algn="ctr"/>
                      <a:r>
                        <a:rPr lang="en-IN" dirty="0"/>
                        <a:t>DEFAULT VALUE</a:t>
                      </a:r>
                    </a:p>
                  </a:txBody>
                  <a:tcPr/>
                </a:tc>
                <a:tc>
                  <a:txBody>
                    <a:bodyPr/>
                    <a:lstStyle/>
                    <a:p>
                      <a:pPr algn="ctr"/>
                      <a:r>
                        <a:rPr lang="en-IN" dirty="0"/>
                        <a:t>DEFAULT SIZE</a:t>
                      </a:r>
                    </a:p>
                  </a:txBody>
                  <a:tcPr/>
                </a:tc>
                <a:extLst>
                  <a:ext uri="{0D108BD9-81ED-4DB2-BD59-A6C34878D82A}">
                    <a16:rowId xmlns:a16="http://schemas.microsoft.com/office/drawing/2014/main" xmlns="" val="1446579684"/>
                  </a:ext>
                </a:extLst>
              </a:tr>
              <a:tr h="557804">
                <a:tc>
                  <a:txBody>
                    <a:bodyPr/>
                    <a:lstStyle/>
                    <a:p>
                      <a:pPr algn="ctr"/>
                      <a:r>
                        <a:rPr lang="en-IN" sz="2800" dirty="0"/>
                        <a:t>boolean</a:t>
                      </a:r>
                    </a:p>
                  </a:txBody>
                  <a:tcPr/>
                </a:tc>
                <a:tc>
                  <a:txBody>
                    <a:bodyPr/>
                    <a:lstStyle/>
                    <a:p>
                      <a:pPr algn="ctr"/>
                      <a:r>
                        <a:rPr lang="en-IN" sz="2800" dirty="0"/>
                        <a:t>false</a:t>
                      </a:r>
                    </a:p>
                  </a:txBody>
                  <a:tcPr/>
                </a:tc>
                <a:tc>
                  <a:txBody>
                    <a:bodyPr/>
                    <a:lstStyle/>
                    <a:p>
                      <a:pPr algn="ctr"/>
                      <a:r>
                        <a:rPr lang="en-IN" sz="2800" dirty="0"/>
                        <a:t>1 bit</a:t>
                      </a:r>
                    </a:p>
                  </a:txBody>
                  <a:tcPr/>
                </a:tc>
                <a:extLst>
                  <a:ext uri="{0D108BD9-81ED-4DB2-BD59-A6C34878D82A}">
                    <a16:rowId xmlns:a16="http://schemas.microsoft.com/office/drawing/2014/main" xmlns="" val="1991176081"/>
                  </a:ext>
                </a:extLst>
              </a:tr>
              <a:tr h="557804">
                <a:tc>
                  <a:txBody>
                    <a:bodyPr/>
                    <a:lstStyle/>
                    <a:p>
                      <a:pPr algn="ctr"/>
                      <a:r>
                        <a:rPr lang="en-IN" sz="2800" dirty="0"/>
                        <a:t>char</a:t>
                      </a:r>
                    </a:p>
                  </a:txBody>
                  <a:tcPr/>
                </a:tc>
                <a:tc>
                  <a:txBody>
                    <a:bodyPr/>
                    <a:lstStyle/>
                    <a:p>
                      <a:pPr algn="ctr"/>
                      <a:r>
                        <a:rPr lang="en-IN" sz="2800" dirty="0"/>
                        <a:t>‘\u0000’</a:t>
                      </a:r>
                    </a:p>
                  </a:txBody>
                  <a:tcPr/>
                </a:tc>
                <a:tc>
                  <a:txBody>
                    <a:bodyPr/>
                    <a:lstStyle/>
                    <a:p>
                      <a:pPr algn="ctr"/>
                      <a:r>
                        <a:rPr lang="en-IN" sz="2800" dirty="0"/>
                        <a:t>2 byte</a:t>
                      </a:r>
                    </a:p>
                  </a:txBody>
                  <a:tcPr/>
                </a:tc>
                <a:extLst>
                  <a:ext uri="{0D108BD9-81ED-4DB2-BD59-A6C34878D82A}">
                    <a16:rowId xmlns:a16="http://schemas.microsoft.com/office/drawing/2014/main" xmlns="" val="2800326095"/>
                  </a:ext>
                </a:extLst>
              </a:tr>
              <a:tr h="557804">
                <a:tc>
                  <a:txBody>
                    <a:bodyPr/>
                    <a:lstStyle/>
                    <a:p>
                      <a:pPr algn="ctr"/>
                      <a:r>
                        <a:rPr lang="en-IN" sz="2800" dirty="0"/>
                        <a:t>byte</a:t>
                      </a:r>
                    </a:p>
                  </a:txBody>
                  <a:tcPr/>
                </a:tc>
                <a:tc>
                  <a:txBody>
                    <a:bodyPr/>
                    <a:lstStyle/>
                    <a:p>
                      <a:pPr algn="ctr"/>
                      <a:r>
                        <a:rPr lang="en-IN" sz="2800" dirty="0"/>
                        <a:t>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2800" b="0" i="0" u="none" strike="noStrike" kern="1200" cap="none" spc="0" normalizeH="0" baseline="0" noProof="0" dirty="0">
                          <a:ln>
                            <a:noFill/>
                          </a:ln>
                          <a:solidFill>
                            <a:prstClr val="black"/>
                          </a:solidFill>
                          <a:effectLst/>
                          <a:uLnTx/>
                          <a:uFillTx/>
                          <a:latin typeface="Calibri" panose="020F0502020204030204"/>
                          <a:ea typeface="+mn-ea"/>
                          <a:cs typeface="+mn-cs"/>
                        </a:rPr>
                        <a:t>1 byte</a:t>
                      </a:r>
                    </a:p>
                  </a:txBody>
                  <a:tcPr/>
                </a:tc>
                <a:extLst>
                  <a:ext uri="{0D108BD9-81ED-4DB2-BD59-A6C34878D82A}">
                    <a16:rowId xmlns:a16="http://schemas.microsoft.com/office/drawing/2014/main" xmlns="" val="4091998581"/>
                  </a:ext>
                </a:extLst>
              </a:tr>
              <a:tr h="557804">
                <a:tc>
                  <a:txBody>
                    <a:bodyPr/>
                    <a:lstStyle/>
                    <a:p>
                      <a:pPr algn="ctr"/>
                      <a:r>
                        <a:rPr lang="en-IN" sz="2800" dirty="0"/>
                        <a:t>short</a:t>
                      </a:r>
                    </a:p>
                  </a:txBody>
                  <a:tcPr/>
                </a:tc>
                <a:tc>
                  <a:txBody>
                    <a:bodyPr/>
                    <a:lstStyle/>
                    <a:p>
                      <a:pPr algn="ctr"/>
                      <a:r>
                        <a:rPr lang="en-IN" sz="2800" dirty="0"/>
                        <a:t>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2800" b="0" i="0" u="none" strike="noStrike" kern="1200" cap="none" spc="0" normalizeH="0" baseline="0" noProof="0" dirty="0">
                          <a:ln>
                            <a:noFill/>
                          </a:ln>
                          <a:solidFill>
                            <a:prstClr val="black"/>
                          </a:solidFill>
                          <a:effectLst/>
                          <a:uLnTx/>
                          <a:uFillTx/>
                          <a:latin typeface="Calibri" panose="020F0502020204030204"/>
                          <a:ea typeface="+mn-ea"/>
                          <a:cs typeface="+mn-cs"/>
                        </a:rPr>
                        <a:t>2 byte</a:t>
                      </a:r>
                    </a:p>
                  </a:txBody>
                  <a:tcPr/>
                </a:tc>
                <a:extLst>
                  <a:ext uri="{0D108BD9-81ED-4DB2-BD59-A6C34878D82A}">
                    <a16:rowId xmlns:a16="http://schemas.microsoft.com/office/drawing/2014/main" xmlns="" val="1069502318"/>
                  </a:ext>
                </a:extLst>
              </a:tr>
              <a:tr h="557804">
                <a:tc>
                  <a:txBody>
                    <a:bodyPr/>
                    <a:lstStyle/>
                    <a:p>
                      <a:pPr algn="ctr"/>
                      <a:r>
                        <a:rPr lang="en-IN" sz="2800" dirty="0"/>
                        <a:t>int</a:t>
                      </a:r>
                    </a:p>
                  </a:txBody>
                  <a:tcPr/>
                </a:tc>
                <a:tc>
                  <a:txBody>
                    <a:bodyPr/>
                    <a:lstStyle/>
                    <a:p>
                      <a:pPr algn="ctr"/>
                      <a:r>
                        <a:rPr lang="en-IN" sz="2800" dirty="0"/>
                        <a:t>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2800" b="0" i="0" u="none" strike="noStrike" kern="1200" cap="none" spc="0" normalizeH="0" baseline="0" noProof="0" dirty="0">
                          <a:ln>
                            <a:noFill/>
                          </a:ln>
                          <a:solidFill>
                            <a:prstClr val="black"/>
                          </a:solidFill>
                          <a:effectLst/>
                          <a:uLnTx/>
                          <a:uFillTx/>
                          <a:latin typeface="Calibri" panose="020F0502020204030204"/>
                          <a:ea typeface="+mn-ea"/>
                          <a:cs typeface="+mn-cs"/>
                        </a:rPr>
                        <a:t>4 byte</a:t>
                      </a:r>
                    </a:p>
                  </a:txBody>
                  <a:tcPr/>
                </a:tc>
                <a:extLst>
                  <a:ext uri="{0D108BD9-81ED-4DB2-BD59-A6C34878D82A}">
                    <a16:rowId xmlns:a16="http://schemas.microsoft.com/office/drawing/2014/main" xmlns="" val="4184961165"/>
                  </a:ext>
                </a:extLst>
              </a:tr>
              <a:tr h="557804">
                <a:tc>
                  <a:txBody>
                    <a:bodyPr/>
                    <a:lstStyle/>
                    <a:p>
                      <a:pPr algn="ctr"/>
                      <a:r>
                        <a:rPr lang="en-IN" sz="2800" dirty="0"/>
                        <a:t>long</a:t>
                      </a:r>
                    </a:p>
                  </a:txBody>
                  <a:tcPr/>
                </a:tc>
                <a:tc>
                  <a:txBody>
                    <a:bodyPr/>
                    <a:lstStyle/>
                    <a:p>
                      <a:pPr algn="ctr"/>
                      <a:r>
                        <a:rPr lang="en-IN" sz="2800" dirty="0"/>
                        <a:t>0L</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2800" b="0" i="0" u="none" strike="noStrike" kern="1200" cap="none" spc="0" normalizeH="0" baseline="0" noProof="0" dirty="0">
                          <a:ln>
                            <a:noFill/>
                          </a:ln>
                          <a:solidFill>
                            <a:prstClr val="black"/>
                          </a:solidFill>
                          <a:effectLst/>
                          <a:uLnTx/>
                          <a:uFillTx/>
                          <a:latin typeface="Calibri" panose="020F0502020204030204"/>
                          <a:ea typeface="+mn-ea"/>
                          <a:cs typeface="+mn-cs"/>
                        </a:rPr>
                        <a:t>8 byte</a:t>
                      </a:r>
                    </a:p>
                  </a:txBody>
                  <a:tcPr/>
                </a:tc>
                <a:extLst>
                  <a:ext uri="{0D108BD9-81ED-4DB2-BD59-A6C34878D82A}">
                    <a16:rowId xmlns:a16="http://schemas.microsoft.com/office/drawing/2014/main" xmlns="" val="3943265315"/>
                  </a:ext>
                </a:extLst>
              </a:tr>
              <a:tr h="557804">
                <a:tc>
                  <a:txBody>
                    <a:bodyPr/>
                    <a:lstStyle/>
                    <a:p>
                      <a:pPr algn="ctr"/>
                      <a:r>
                        <a:rPr lang="en-IN" sz="2800" dirty="0"/>
                        <a:t>float</a:t>
                      </a:r>
                    </a:p>
                  </a:txBody>
                  <a:tcPr/>
                </a:tc>
                <a:tc>
                  <a:txBody>
                    <a:bodyPr/>
                    <a:lstStyle/>
                    <a:p>
                      <a:pPr algn="ctr"/>
                      <a:r>
                        <a:rPr lang="en-IN" sz="2800" dirty="0"/>
                        <a:t>0.0f</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2800" b="0" i="0" u="none" strike="noStrike" kern="1200" cap="none" spc="0" normalizeH="0" baseline="0" noProof="0" dirty="0">
                          <a:ln>
                            <a:noFill/>
                          </a:ln>
                          <a:solidFill>
                            <a:prstClr val="black"/>
                          </a:solidFill>
                          <a:effectLst/>
                          <a:uLnTx/>
                          <a:uFillTx/>
                          <a:latin typeface="Calibri" panose="020F0502020204030204"/>
                          <a:ea typeface="+mn-ea"/>
                          <a:cs typeface="+mn-cs"/>
                        </a:rPr>
                        <a:t>4 byte</a:t>
                      </a:r>
                    </a:p>
                  </a:txBody>
                  <a:tcPr/>
                </a:tc>
                <a:extLst>
                  <a:ext uri="{0D108BD9-81ED-4DB2-BD59-A6C34878D82A}">
                    <a16:rowId xmlns:a16="http://schemas.microsoft.com/office/drawing/2014/main" xmlns="" val="352698989"/>
                  </a:ext>
                </a:extLst>
              </a:tr>
              <a:tr h="557804">
                <a:tc>
                  <a:txBody>
                    <a:bodyPr/>
                    <a:lstStyle/>
                    <a:p>
                      <a:pPr algn="ctr"/>
                      <a:r>
                        <a:rPr lang="en-IN" sz="2800" dirty="0"/>
                        <a:t>double</a:t>
                      </a:r>
                    </a:p>
                  </a:txBody>
                  <a:tcPr/>
                </a:tc>
                <a:tc>
                  <a:txBody>
                    <a:bodyPr/>
                    <a:lstStyle/>
                    <a:p>
                      <a:pPr algn="ctr"/>
                      <a:r>
                        <a:rPr lang="en-IN" sz="2800" dirty="0"/>
                        <a:t>0.0d</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2800" b="0" i="0" u="none" strike="noStrike" kern="1200" cap="none" spc="0" normalizeH="0" baseline="0" noProof="0" dirty="0">
                          <a:ln>
                            <a:noFill/>
                          </a:ln>
                          <a:solidFill>
                            <a:prstClr val="black"/>
                          </a:solidFill>
                          <a:effectLst/>
                          <a:uLnTx/>
                          <a:uFillTx/>
                          <a:latin typeface="Calibri" panose="020F0502020204030204"/>
                          <a:ea typeface="+mn-ea"/>
                          <a:cs typeface="+mn-cs"/>
                        </a:rPr>
                        <a:t>8 byte</a:t>
                      </a:r>
                    </a:p>
                  </a:txBody>
                  <a:tcPr/>
                </a:tc>
                <a:extLst>
                  <a:ext uri="{0D108BD9-81ED-4DB2-BD59-A6C34878D82A}">
                    <a16:rowId xmlns:a16="http://schemas.microsoft.com/office/drawing/2014/main" xmlns="" val="168707051"/>
                  </a:ext>
                </a:extLst>
              </a:tr>
            </a:tbl>
          </a:graphicData>
        </a:graphic>
      </p:graphicFrame>
    </p:spTree>
    <p:extLst>
      <p:ext uri="{BB962C8B-B14F-4D97-AF65-F5344CB8AC3E}">
        <p14:creationId xmlns:p14="http://schemas.microsoft.com/office/powerpoint/2010/main" val="124706982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0C7E4F7-71FC-97BC-B0FE-5CBAACB924C3}"/>
              </a:ext>
            </a:extLst>
          </p:cNvPr>
          <p:cNvSpPr>
            <a:spLocks noGrp="1"/>
          </p:cNvSpPr>
          <p:nvPr>
            <p:ph type="title"/>
          </p:nvPr>
        </p:nvSpPr>
        <p:spPr>
          <a:xfrm>
            <a:off x="1024391" y="117314"/>
            <a:ext cx="10515600" cy="679904"/>
          </a:xfrm>
        </p:spPr>
        <p:txBody>
          <a:bodyPr>
            <a:normAutofit fontScale="90000"/>
          </a:bodyPr>
          <a:lstStyle/>
          <a:p>
            <a:pPr algn="ctr"/>
            <a:r>
              <a:rPr lang="en-IN" b="1" dirty="0">
                <a:solidFill>
                  <a:srgbClr val="610B38"/>
                </a:solidFill>
                <a:latin typeface="erdana"/>
              </a:rPr>
              <a:t>Jumping Statements : break</a:t>
            </a:r>
          </a:p>
        </p:txBody>
      </p:sp>
      <p:sp>
        <p:nvSpPr>
          <p:cNvPr id="3" name="Content Placeholder 2">
            <a:extLst>
              <a:ext uri="{FF2B5EF4-FFF2-40B4-BE49-F238E27FC236}">
                <a16:creationId xmlns:a16="http://schemas.microsoft.com/office/drawing/2014/main" xmlns="" id="{830155A0-47C1-81ED-E5AC-27D7FF75A34A}"/>
              </a:ext>
            </a:extLst>
          </p:cNvPr>
          <p:cNvSpPr>
            <a:spLocks noGrp="1"/>
          </p:cNvSpPr>
          <p:nvPr>
            <p:ph idx="1"/>
          </p:nvPr>
        </p:nvSpPr>
        <p:spPr>
          <a:xfrm>
            <a:off x="741362" y="872296"/>
            <a:ext cx="11081657" cy="1438826"/>
          </a:xfrm>
        </p:spPr>
        <p:txBody>
          <a:bodyPr>
            <a:normAutofit/>
          </a:bodyPr>
          <a:lstStyle/>
          <a:p>
            <a:pPr marL="0" indent="0" algn="just">
              <a:buNone/>
            </a:pPr>
            <a:r>
              <a:rPr lang="en-US" sz="2000" dirty="0">
                <a:latin typeface="Calibri" panose="020F0502020204030204" pitchFamily="34" charset="0"/>
                <a:ea typeface="Calibri" panose="020F0502020204030204" pitchFamily="34" charset="0"/>
              </a:rPr>
              <a:t>In Java, jumping statements are used to control the flow of execution within a program by altering the sequence in which statements are executed. </a:t>
            </a:r>
          </a:p>
          <a:p>
            <a:pPr marL="0" indent="0" algn="just">
              <a:buNone/>
            </a:pPr>
            <a:r>
              <a:rPr lang="en-US" sz="2000" dirty="0">
                <a:latin typeface="Calibri" panose="020F0502020204030204" pitchFamily="34" charset="0"/>
                <a:ea typeface="Calibri" panose="020F0502020204030204" pitchFamily="34" charset="0"/>
              </a:rPr>
              <a:t>These statements allow you to skip or repeat certain parts of the code based on specific conditions. There are </a:t>
            </a:r>
            <a:r>
              <a:rPr lang="en-US" sz="2000" b="1" i="1" dirty="0">
                <a:latin typeface="Calibri" panose="020F0502020204030204" pitchFamily="34" charset="0"/>
                <a:ea typeface="Calibri" panose="020F0502020204030204" pitchFamily="34" charset="0"/>
              </a:rPr>
              <a:t>three</a:t>
            </a:r>
            <a:r>
              <a:rPr lang="en-US" sz="2000" dirty="0">
                <a:latin typeface="Calibri" panose="020F0502020204030204" pitchFamily="34" charset="0"/>
                <a:ea typeface="Calibri" panose="020F0502020204030204" pitchFamily="34" charset="0"/>
              </a:rPr>
              <a:t> main jumping statements in Java:</a:t>
            </a:r>
          </a:p>
          <a:p>
            <a:pPr marL="0" indent="0" algn="just">
              <a:buNone/>
            </a:pPr>
            <a:endParaRPr lang="en-US" sz="1200" dirty="0">
              <a:latin typeface="Calibri" panose="020F0502020204030204" pitchFamily="34" charset="0"/>
              <a:ea typeface="Calibri" panose="020F0502020204030204" pitchFamily="34" charset="0"/>
            </a:endParaRPr>
          </a:p>
          <a:p>
            <a:pPr marL="0" indent="0" algn="just">
              <a:buNone/>
            </a:pPr>
            <a:endParaRPr lang="en-US" sz="2000" dirty="0">
              <a:latin typeface="Calibri" panose="020F0502020204030204" pitchFamily="34" charset="0"/>
              <a:ea typeface="Calibri" panose="020F0502020204030204" pitchFamily="34" charset="0"/>
            </a:endParaRPr>
          </a:p>
        </p:txBody>
      </p:sp>
      <p:pic>
        <p:nvPicPr>
          <p:cNvPr id="4" name="Picture 4" descr="F:\HIREMEE\GIET University HD Logo.jpg">
            <a:extLst>
              <a:ext uri="{FF2B5EF4-FFF2-40B4-BE49-F238E27FC236}">
                <a16:creationId xmlns:a16="http://schemas.microsoft.com/office/drawing/2014/main" xmlns="" id="{3FDF0957-0DA4-A1E2-3163-58CE878BDC22}"/>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
        <p:nvSpPr>
          <p:cNvPr id="8" name="TextBox 7">
            <a:extLst>
              <a:ext uri="{FF2B5EF4-FFF2-40B4-BE49-F238E27FC236}">
                <a16:creationId xmlns:a16="http://schemas.microsoft.com/office/drawing/2014/main" xmlns="" id="{6BA816B1-9379-41A1-4ECE-A7E4ABD3B244}"/>
              </a:ext>
            </a:extLst>
          </p:cNvPr>
          <p:cNvSpPr txBox="1"/>
          <p:nvPr/>
        </p:nvSpPr>
        <p:spPr>
          <a:xfrm>
            <a:off x="741362" y="2205329"/>
            <a:ext cx="10920046" cy="1938992"/>
          </a:xfrm>
          <a:prstGeom prst="rect">
            <a:avLst/>
          </a:prstGeom>
          <a:noFill/>
        </p:spPr>
        <p:txBody>
          <a:bodyPr wrap="square">
            <a:spAutoFit/>
          </a:bodyPr>
          <a:lstStyle/>
          <a:p>
            <a:r>
              <a:rPr lang="en-US" sz="2000" b="1" dirty="0"/>
              <a:t>1. break:</a:t>
            </a:r>
          </a:p>
          <a:p>
            <a:pPr algn="just"/>
            <a:r>
              <a:rPr lang="en-US" sz="2000" dirty="0"/>
              <a:t>The break statement is commonly used within loops (such as for, while, or do-while) and switch statements. When encountered, it immediately terminates the innermost loop or exits the switch statement, transferring control to the next statement after the loop or switch.</a:t>
            </a:r>
          </a:p>
          <a:p>
            <a:endParaRPr lang="en-US" sz="2000" dirty="0"/>
          </a:p>
          <a:p>
            <a:r>
              <a:rPr lang="en-US" sz="2000" dirty="0"/>
              <a:t>Example of using the break in a loop:</a:t>
            </a:r>
            <a:endParaRPr lang="en-IN" sz="2000" dirty="0"/>
          </a:p>
        </p:txBody>
      </p:sp>
      <p:sp>
        <p:nvSpPr>
          <p:cNvPr id="10" name="TextBox 9">
            <a:extLst>
              <a:ext uri="{FF2B5EF4-FFF2-40B4-BE49-F238E27FC236}">
                <a16:creationId xmlns:a16="http://schemas.microsoft.com/office/drawing/2014/main" xmlns="" id="{0A1D5845-B437-142F-FB87-A17A65F260B3}"/>
              </a:ext>
            </a:extLst>
          </p:cNvPr>
          <p:cNvSpPr txBox="1"/>
          <p:nvPr/>
        </p:nvSpPr>
        <p:spPr>
          <a:xfrm>
            <a:off x="741362" y="4372676"/>
            <a:ext cx="6094324" cy="2308324"/>
          </a:xfrm>
          <a:prstGeom prst="rect">
            <a:avLst/>
          </a:prstGeom>
          <a:noFill/>
          <a:ln>
            <a:solidFill>
              <a:schemeClr val="accent1"/>
            </a:solidFill>
          </a:ln>
        </p:spPr>
        <p:txBody>
          <a:bodyPr wrap="square">
            <a:spAutoFit/>
          </a:bodyPr>
          <a:lstStyle/>
          <a:p>
            <a:r>
              <a:rPr lang="en-US" dirty="0"/>
              <a:t>for (int </a:t>
            </a:r>
            <a:r>
              <a:rPr lang="en-US" dirty="0" err="1"/>
              <a:t>i</a:t>
            </a:r>
            <a:r>
              <a:rPr lang="en-US" dirty="0"/>
              <a:t> = 1; </a:t>
            </a:r>
            <a:r>
              <a:rPr lang="en-US" dirty="0" err="1"/>
              <a:t>i</a:t>
            </a:r>
            <a:r>
              <a:rPr lang="en-US" dirty="0"/>
              <a:t> &lt;= 10; </a:t>
            </a:r>
            <a:r>
              <a:rPr lang="en-US" dirty="0" err="1"/>
              <a:t>i</a:t>
            </a:r>
            <a:r>
              <a:rPr lang="en-US" dirty="0"/>
              <a:t>++) </a:t>
            </a:r>
          </a:p>
          <a:p>
            <a:r>
              <a:rPr lang="en-US" dirty="0"/>
              <a:t>{</a:t>
            </a:r>
          </a:p>
          <a:p>
            <a:r>
              <a:rPr lang="en-US" dirty="0"/>
              <a:t>    if (</a:t>
            </a:r>
            <a:r>
              <a:rPr lang="en-US" dirty="0" err="1"/>
              <a:t>i</a:t>
            </a:r>
            <a:r>
              <a:rPr lang="en-US" dirty="0"/>
              <a:t> == 5) </a:t>
            </a:r>
          </a:p>
          <a:p>
            <a:r>
              <a:rPr lang="en-US" dirty="0"/>
              <a:t>    {</a:t>
            </a:r>
          </a:p>
          <a:p>
            <a:r>
              <a:rPr lang="en-US" dirty="0"/>
              <a:t>        break; // Exit the loop when </a:t>
            </a:r>
            <a:r>
              <a:rPr lang="en-US" dirty="0" err="1"/>
              <a:t>i</a:t>
            </a:r>
            <a:r>
              <a:rPr lang="en-US" dirty="0"/>
              <a:t> becomes 5</a:t>
            </a:r>
          </a:p>
          <a:p>
            <a:r>
              <a:rPr lang="en-US" dirty="0"/>
              <a:t>    }</a:t>
            </a:r>
          </a:p>
          <a:p>
            <a:r>
              <a:rPr lang="en-US" dirty="0"/>
              <a:t>    </a:t>
            </a:r>
            <a:r>
              <a:rPr lang="en-US" dirty="0" err="1"/>
              <a:t>System.out.print</a:t>
            </a:r>
            <a:r>
              <a:rPr lang="en-US" dirty="0"/>
              <a:t>(</a:t>
            </a:r>
            <a:r>
              <a:rPr lang="en-US" dirty="0" err="1"/>
              <a:t>i</a:t>
            </a:r>
            <a:r>
              <a:rPr lang="en-US" dirty="0"/>
              <a:t> + " ");</a:t>
            </a:r>
          </a:p>
          <a:p>
            <a:r>
              <a:rPr lang="en-US" dirty="0"/>
              <a:t>}</a:t>
            </a:r>
          </a:p>
        </p:txBody>
      </p:sp>
      <p:sp>
        <p:nvSpPr>
          <p:cNvPr id="12" name="TextBox 11">
            <a:extLst>
              <a:ext uri="{FF2B5EF4-FFF2-40B4-BE49-F238E27FC236}">
                <a16:creationId xmlns:a16="http://schemas.microsoft.com/office/drawing/2014/main" xmlns="" id="{91B17D5B-7815-8FD6-DC36-FD6480774BB8}"/>
              </a:ext>
            </a:extLst>
          </p:cNvPr>
          <p:cNvSpPr txBox="1"/>
          <p:nvPr/>
        </p:nvSpPr>
        <p:spPr>
          <a:xfrm>
            <a:off x="7646795" y="5342172"/>
            <a:ext cx="3413926" cy="369332"/>
          </a:xfrm>
          <a:prstGeom prst="rect">
            <a:avLst/>
          </a:prstGeom>
          <a:noFill/>
          <a:ln>
            <a:solidFill>
              <a:schemeClr val="accent1"/>
            </a:solidFill>
          </a:ln>
        </p:spPr>
        <p:txBody>
          <a:bodyPr wrap="square">
            <a:spAutoFit/>
          </a:bodyPr>
          <a:lstStyle/>
          <a:p>
            <a:r>
              <a:rPr lang="en-US" dirty="0"/>
              <a:t>// Output: 1 2 3 4</a:t>
            </a:r>
          </a:p>
        </p:txBody>
      </p:sp>
    </p:spTree>
    <p:extLst>
      <p:ext uri="{BB962C8B-B14F-4D97-AF65-F5344CB8AC3E}">
        <p14:creationId xmlns:p14="http://schemas.microsoft.com/office/powerpoint/2010/main" val="285515251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0C7E4F7-71FC-97BC-B0FE-5CBAACB924C3}"/>
              </a:ext>
            </a:extLst>
          </p:cNvPr>
          <p:cNvSpPr>
            <a:spLocks noGrp="1"/>
          </p:cNvSpPr>
          <p:nvPr>
            <p:ph type="title"/>
          </p:nvPr>
        </p:nvSpPr>
        <p:spPr>
          <a:xfrm>
            <a:off x="1024391" y="117314"/>
            <a:ext cx="10515600" cy="679904"/>
          </a:xfrm>
        </p:spPr>
        <p:txBody>
          <a:bodyPr>
            <a:normAutofit fontScale="90000"/>
          </a:bodyPr>
          <a:lstStyle/>
          <a:p>
            <a:pPr algn="ctr"/>
            <a:r>
              <a:rPr lang="en-IN" b="1" dirty="0">
                <a:solidFill>
                  <a:srgbClr val="610B38"/>
                </a:solidFill>
                <a:latin typeface="erdana"/>
              </a:rPr>
              <a:t>Jumping Statements : continue</a:t>
            </a:r>
          </a:p>
        </p:txBody>
      </p:sp>
      <p:sp>
        <p:nvSpPr>
          <p:cNvPr id="3" name="Content Placeholder 2">
            <a:extLst>
              <a:ext uri="{FF2B5EF4-FFF2-40B4-BE49-F238E27FC236}">
                <a16:creationId xmlns:a16="http://schemas.microsoft.com/office/drawing/2014/main" xmlns="" id="{830155A0-47C1-81ED-E5AC-27D7FF75A34A}"/>
              </a:ext>
            </a:extLst>
          </p:cNvPr>
          <p:cNvSpPr>
            <a:spLocks noGrp="1"/>
          </p:cNvSpPr>
          <p:nvPr>
            <p:ph idx="1"/>
          </p:nvPr>
        </p:nvSpPr>
        <p:spPr>
          <a:xfrm>
            <a:off x="741362" y="872295"/>
            <a:ext cx="11081657" cy="1609647"/>
          </a:xfrm>
        </p:spPr>
        <p:txBody>
          <a:bodyPr>
            <a:normAutofit/>
          </a:bodyPr>
          <a:lstStyle/>
          <a:p>
            <a:pPr marL="0" indent="0" algn="just">
              <a:buNone/>
            </a:pPr>
            <a:r>
              <a:rPr lang="en-US" sz="2000" b="1" dirty="0">
                <a:latin typeface="Calibri" panose="020F0502020204030204" pitchFamily="34" charset="0"/>
                <a:ea typeface="Calibri" panose="020F0502020204030204" pitchFamily="34" charset="0"/>
              </a:rPr>
              <a:t>2. continue:</a:t>
            </a:r>
          </a:p>
          <a:p>
            <a:pPr marL="0" indent="0" algn="just">
              <a:buNone/>
            </a:pPr>
            <a:r>
              <a:rPr lang="en-US" sz="2000" dirty="0">
                <a:latin typeface="Calibri" panose="020F0502020204030204" pitchFamily="34" charset="0"/>
                <a:ea typeface="Calibri" panose="020F0502020204030204" pitchFamily="34" charset="0"/>
              </a:rPr>
              <a:t>The continue statement is also used within loops. When encountered, it immediately skips the current iteration of the loop and jumps to the next iteration.</a:t>
            </a:r>
          </a:p>
          <a:p>
            <a:pPr marL="0" indent="0" algn="just">
              <a:buNone/>
            </a:pPr>
            <a:r>
              <a:rPr lang="en-US" sz="2000" dirty="0">
                <a:latin typeface="Calibri" panose="020F0502020204030204" pitchFamily="34" charset="0"/>
                <a:ea typeface="Calibri" panose="020F0502020204030204" pitchFamily="34" charset="0"/>
              </a:rPr>
              <a:t>Example of using continue in a loop:</a:t>
            </a:r>
          </a:p>
          <a:p>
            <a:pPr marL="0" indent="0" algn="just">
              <a:buNone/>
            </a:pPr>
            <a:endParaRPr lang="en-US" sz="2000" dirty="0">
              <a:latin typeface="Calibri" panose="020F0502020204030204" pitchFamily="34" charset="0"/>
              <a:ea typeface="Calibri" panose="020F0502020204030204" pitchFamily="34" charset="0"/>
            </a:endParaRPr>
          </a:p>
        </p:txBody>
      </p:sp>
      <p:pic>
        <p:nvPicPr>
          <p:cNvPr id="4" name="Picture 4" descr="F:\HIREMEE\GIET University HD Logo.jpg">
            <a:extLst>
              <a:ext uri="{FF2B5EF4-FFF2-40B4-BE49-F238E27FC236}">
                <a16:creationId xmlns:a16="http://schemas.microsoft.com/office/drawing/2014/main" xmlns="" id="{3FDF0957-0DA4-A1E2-3163-58CE878BDC22}"/>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
        <p:nvSpPr>
          <p:cNvPr id="10" name="TextBox 9">
            <a:extLst>
              <a:ext uri="{FF2B5EF4-FFF2-40B4-BE49-F238E27FC236}">
                <a16:creationId xmlns:a16="http://schemas.microsoft.com/office/drawing/2014/main" xmlns="" id="{0A1D5845-B437-142F-FB87-A17A65F260B3}"/>
              </a:ext>
            </a:extLst>
          </p:cNvPr>
          <p:cNvSpPr txBox="1"/>
          <p:nvPr/>
        </p:nvSpPr>
        <p:spPr>
          <a:xfrm>
            <a:off x="826476" y="3005239"/>
            <a:ext cx="6659545" cy="2308324"/>
          </a:xfrm>
          <a:prstGeom prst="rect">
            <a:avLst/>
          </a:prstGeom>
          <a:noFill/>
          <a:ln>
            <a:solidFill>
              <a:schemeClr val="accent1"/>
            </a:solidFill>
          </a:ln>
        </p:spPr>
        <p:txBody>
          <a:bodyPr wrap="square">
            <a:spAutoFit/>
          </a:bodyPr>
          <a:lstStyle/>
          <a:p>
            <a:r>
              <a:rPr lang="en-US" dirty="0"/>
              <a:t>for (int </a:t>
            </a:r>
            <a:r>
              <a:rPr lang="en-US" dirty="0" err="1"/>
              <a:t>i</a:t>
            </a:r>
            <a:r>
              <a:rPr lang="en-US" dirty="0"/>
              <a:t> = 1; </a:t>
            </a:r>
            <a:r>
              <a:rPr lang="en-US" dirty="0" err="1"/>
              <a:t>i</a:t>
            </a:r>
            <a:r>
              <a:rPr lang="en-US" dirty="0"/>
              <a:t> &lt;= 5; </a:t>
            </a:r>
            <a:r>
              <a:rPr lang="en-US" dirty="0" err="1"/>
              <a:t>i</a:t>
            </a:r>
            <a:r>
              <a:rPr lang="en-US" dirty="0"/>
              <a:t>++) </a:t>
            </a:r>
          </a:p>
          <a:p>
            <a:r>
              <a:rPr lang="en-US" dirty="0"/>
              <a:t>{</a:t>
            </a:r>
          </a:p>
          <a:p>
            <a:r>
              <a:rPr lang="en-US" dirty="0"/>
              <a:t>    	if (</a:t>
            </a:r>
            <a:r>
              <a:rPr lang="en-US" dirty="0" err="1"/>
              <a:t>i</a:t>
            </a:r>
            <a:r>
              <a:rPr lang="en-US" dirty="0"/>
              <a:t> == 3) </a:t>
            </a:r>
          </a:p>
          <a:p>
            <a:r>
              <a:rPr lang="en-US" dirty="0"/>
              <a:t>	{</a:t>
            </a:r>
          </a:p>
          <a:p>
            <a:r>
              <a:rPr lang="en-US" dirty="0"/>
              <a:t>        		continue; // Skip the iteration when </a:t>
            </a:r>
            <a:r>
              <a:rPr lang="en-US" dirty="0" err="1"/>
              <a:t>i</a:t>
            </a:r>
            <a:r>
              <a:rPr lang="en-US" dirty="0"/>
              <a:t> becomes 3</a:t>
            </a:r>
          </a:p>
          <a:p>
            <a:r>
              <a:rPr lang="en-US" dirty="0"/>
              <a:t>    	}</a:t>
            </a:r>
          </a:p>
          <a:p>
            <a:r>
              <a:rPr lang="en-US" dirty="0"/>
              <a:t>    	</a:t>
            </a:r>
            <a:r>
              <a:rPr lang="en-US" dirty="0" err="1"/>
              <a:t>System.out.print</a:t>
            </a:r>
            <a:r>
              <a:rPr lang="en-US" dirty="0"/>
              <a:t>(</a:t>
            </a:r>
            <a:r>
              <a:rPr lang="en-US" dirty="0" err="1"/>
              <a:t>i</a:t>
            </a:r>
            <a:r>
              <a:rPr lang="en-US" dirty="0"/>
              <a:t> + " ");</a:t>
            </a:r>
          </a:p>
          <a:p>
            <a:r>
              <a:rPr lang="en-US" dirty="0"/>
              <a:t>}</a:t>
            </a:r>
          </a:p>
        </p:txBody>
      </p:sp>
      <p:sp>
        <p:nvSpPr>
          <p:cNvPr id="12" name="TextBox 11">
            <a:extLst>
              <a:ext uri="{FF2B5EF4-FFF2-40B4-BE49-F238E27FC236}">
                <a16:creationId xmlns:a16="http://schemas.microsoft.com/office/drawing/2014/main" xmlns="" id="{91B17D5B-7815-8FD6-DC36-FD6480774BB8}"/>
              </a:ext>
            </a:extLst>
          </p:cNvPr>
          <p:cNvSpPr txBox="1"/>
          <p:nvPr/>
        </p:nvSpPr>
        <p:spPr>
          <a:xfrm>
            <a:off x="8259745" y="4006727"/>
            <a:ext cx="3413926" cy="369332"/>
          </a:xfrm>
          <a:prstGeom prst="rect">
            <a:avLst/>
          </a:prstGeom>
          <a:noFill/>
          <a:ln>
            <a:solidFill>
              <a:schemeClr val="accent1"/>
            </a:solidFill>
          </a:ln>
        </p:spPr>
        <p:txBody>
          <a:bodyPr wrap="square">
            <a:spAutoFit/>
          </a:bodyPr>
          <a:lstStyle/>
          <a:p>
            <a:r>
              <a:rPr lang="en-US" dirty="0"/>
              <a:t>// Output: 1 2 4 5</a:t>
            </a:r>
          </a:p>
        </p:txBody>
      </p:sp>
    </p:spTree>
    <p:extLst>
      <p:ext uri="{BB962C8B-B14F-4D97-AF65-F5344CB8AC3E}">
        <p14:creationId xmlns:p14="http://schemas.microsoft.com/office/powerpoint/2010/main" val="115873348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0C7E4F7-71FC-97BC-B0FE-5CBAACB924C3}"/>
              </a:ext>
            </a:extLst>
          </p:cNvPr>
          <p:cNvSpPr>
            <a:spLocks noGrp="1"/>
          </p:cNvSpPr>
          <p:nvPr>
            <p:ph type="title"/>
          </p:nvPr>
        </p:nvSpPr>
        <p:spPr>
          <a:xfrm>
            <a:off x="1024391" y="117314"/>
            <a:ext cx="10515600" cy="679904"/>
          </a:xfrm>
        </p:spPr>
        <p:txBody>
          <a:bodyPr>
            <a:normAutofit fontScale="90000"/>
          </a:bodyPr>
          <a:lstStyle/>
          <a:p>
            <a:pPr algn="ctr"/>
            <a:r>
              <a:rPr lang="en-IN" b="1" dirty="0">
                <a:solidFill>
                  <a:srgbClr val="610B38"/>
                </a:solidFill>
                <a:latin typeface="erdana"/>
              </a:rPr>
              <a:t>Jumping Statements: return</a:t>
            </a:r>
          </a:p>
        </p:txBody>
      </p:sp>
      <p:sp>
        <p:nvSpPr>
          <p:cNvPr id="3" name="Content Placeholder 2">
            <a:extLst>
              <a:ext uri="{FF2B5EF4-FFF2-40B4-BE49-F238E27FC236}">
                <a16:creationId xmlns:a16="http://schemas.microsoft.com/office/drawing/2014/main" xmlns="" id="{830155A0-47C1-81ED-E5AC-27D7FF75A34A}"/>
              </a:ext>
            </a:extLst>
          </p:cNvPr>
          <p:cNvSpPr>
            <a:spLocks noGrp="1"/>
          </p:cNvSpPr>
          <p:nvPr>
            <p:ph idx="1"/>
          </p:nvPr>
        </p:nvSpPr>
        <p:spPr>
          <a:xfrm>
            <a:off x="741362" y="872296"/>
            <a:ext cx="11081657" cy="2222596"/>
          </a:xfrm>
        </p:spPr>
        <p:txBody>
          <a:bodyPr>
            <a:normAutofit/>
          </a:bodyPr>
          <a:lstStyle/>
          <a:p>
            <a:pPr marL="0" indent="0" algn="just">
              <a:buNone/>
            </a:pPr>
            <a:r>
              <a:rPr lang="en-US" sz="2000" b="1" dirty="0">
                <a:latin typeface="Calibri" panose="020F0502020204030204" pitchFamily="34" charset="0"/>
                <a:ea typeface="Calibri" panose="020F0502020204030204" pitchFamily="34" charset="0"/>
              </a:rPr>
              <a:t>3. return:</a:t>
            </a:r>
          </a:p>
          <a:p>
            <a:pPr marL="0" indent="0" algn="just">
              <a:buNone/>
            </a:pPr>
            <a:r>
              <a:rPr lang="en-US" sz="2000" dirty="0">
                <a:latin typeface="Calibri" panose="020F0502020204030204" pitchFamily="34" charset="0"/>
                <a:ea typeface="Calibri" panose="020F0502020204030204" pitchFamily="34" charset="0"/>
              </a:rPr>
              <a:t>The return statement is used within methods to exit the method and return a value (if the method has a return type). It can also be used without any value to terminate the method without returning anything. </a:t>
            </a:r>
          </a:p>
          <a:p>
            <a:pPr marL="0" indent="0" algn="just">
              <a:buNone/>
            </a:pPr>
            <a:r>
              <a:rPr lang="en-US" sz="2000" dirty="0">
                <a:latin typeface="Calibri" panose="020F0502020204030204" pitchFamily="34" charset="0"/>
                <a:ea typeface="Calibri" panose="020F0502020204030204" pitchFamily="34" charset="0"/>
              </a:rPr>
              <a:t>When the return statement is encountered, it stops the execution of the current method and passes control back to the calling method.</a:t>
            </a:r>
          </a:p>
          <a:p>
            <a:pPr marL="0" indent="0" algn="just">
              <a:buNone/>
            </a:pPr>
            <a:r>
              <a:rPr lang="en-US" sz="2000" dirty="0">
                <a:latin typeface="Calibri" panose="020F0502020204030204" pitchFamily="34" charset="0"/>
                <a:ea typeface="Calibri" panose="020F0502020204030204" pitchFamily="34" charset="0"/>
              </a:rPr>
              <a:t>Example of using return in a method:</a:t>
            </a:r>
          </a:p>
        </p:txBody>
      </p:sp>
      <p:pic>
        <p:nvPicPr>
          <p:cNvPr id="4" name="Picture 4" descr="F:\HIREMEE\GIET University HD Logo.jpg">
            <a:extLst>
              <a:ext uri="{FF2B5EF4-FFF2-40B4-BE49-F238E27FC236}">
                <a16:creationId xmlns:a16="http://schemas.microsoft.com/office/drawing/2014/main" xmlns="" id="{3FDF0957-0DA4-A1E2-3163-58CE878BDC22}"/>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
        <p:nvSpPr>
          <p:cNvPr id="10" name="TextBox 9">
            <a:extLst>
              <a:ext uri="{FF2B5EF4-FFF2-40B4-BE49-F238E27FC236}">
                <a16:creationId xmlns:a16="http://schemas.microsoft.com/office/drawing/2014/main" xmlns="" id="{0A1D5845-B437-142F-FB87-A17A65F260B3}"/>
              </a:ext>
            </a:extLst>
          </p:cNvPr>
          <p:cNvSpPr txBox="1"/>
          <p:nvPr/>
        </p:nvSpPr>
        <p:spPr>
          <a:xfrm>
            <a:off x="1024391" y="3627625"/>
            <a:ext cx="7486563" cy="1200329"/>
          </a:xfrm>
          <a:prstGeom prst="rect">
            <a:avLst/>
          </a:prstGeom>
          <a:noFill/>
          <a:ln>
            <a:solidFill>
              <a:schemeClr val="accent1"/>
            </a:solidFill>
          </a:ln>
        </p:spPr>
        <p:txBody>
          <a:bodyPr wrap="square">
            <a:spAutoFit/>
          </a:bodyPr>
          <a:lstStyle/>
          <a:p>
            <a:r>
              <a:rPr lang="en-US" dirty="0"/>
              <a:t>public int add(int a, int b) </a:t>
            </a:r>
          </a:p>
          <a:p>
            <a:r>
              <a:rPr lang="en-US" dirty="0"/>
              <a:t>{</a:t>
            </a:r>
          </a:p>
          <a:p>
            <a:r>
              <a:rPr lang="en-US" dirty="0"/>
              <a:t>    	return a + b; // Returns the sum of a and b and exits the method</a:t>
            </a:r>
          </a:p>
          <a:p>
            <a:r>
              <a:rPr lang="en-US" dirty="0"/>
              <a:t>}</a:t>
            </a:r>
          </a:p>
        </p:txBody>
      </p:sp>
    </p:spTree>
    <p:extLst>
      <p:ext uri="{BB962C8B-B14F-4D97-AF65-F5344CB8AC3E}">
        <p14:creationId xmlns:p14="http://schemas.microsoft.com/office/powerpoint/2010/main" val="19249960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0C7E4F7-71FC-97BC-B0FE-5CBAACB924C3}"/>
              </a:ext>
            </a:extLst>
          </p:cNvPr>
          <p:cNvSpPr>
            <a:spLocks noGrp="1"/>
          </p:cNvSpPr>
          <p:nvPr>
            <p:ph type="title"/>
          </p:nvPr>
        </p:nvSpPr>
        <p:spPr>
          <a:xfrm>
            <a:off x="1024391" y="117314"/>
            <a:ext cx="10515600" cy="679904"/>
          </a:xfrm>
        </p:spPr>
        <p:txBody>
          <a:bodyPr>
            <a:normAutofit fontScale="90000"/>
          </a:bodyPr>
          <a:lstStyle/>
          <a:p>
            <a:pPr algn="ctr"/>
            <a:r>
              <a:rPr lang="en-IN" b="1" dirty="0">
                <a:solidFill>
                  <a:srgbClr val="610B38"/>
                </a:solidFill>
                <a:latin typeface="erdana"/>
              </a:rPr>
              <a:t>Jumping Statements: label break</a:t>
            </a:r>
          </a:p>
        </p:txBody>
      </p:sp>
      <p:sp>
        <p:nvSpPr>
          <p:cNvPr id="3" name="Content Placeholder 2">
            <a:extLst>
              <a:ext uri="{FF2B5EF4-FFF2-40B4-BE49-F238E27FC236}">
                <a16:creationId xmlns:a16="http://schemas.microsoft.com/office/drawing/2014/main" xmlns="" id="{830155A0-47C1-81ED-E5AC-27D7FF75A34A}"/>
              </a:ext>
            </a:extLst>
          </p:cNvPr>
          <p:cNvSpPr>
            <a:spLocks noGrp="1"/>
          </p:cNvSpPr>
          <p:nvPr>
            <p:ph idx="1"/>
          </p:nvPr>
        </p:nvSpPr>
        <p:spPr>
          <a:xfrm>
            <a:off x="741362" y="872295"/>
            <a:ext cx="11081657" cy="5709375"/>
          </a:xfrm>
        </p:spPr>
        <p:txBody>
          <a:bodyPr>
            <a:normAutofit/>
          </a:bodyPr>
          <a:lstStyle/>
          <a:p>
            <a:pPr marL="0" indent="0" algn="just">
              <a:buNone/>
            </a:pPr>
            <a:r>
              <a:rPr lang="en-US" sz="2000" b="1" dirty="0">
                <a:latin typeface="Calibri" panose="020F0502020204030204" pitchFamily="34" charset="0"/>
                <a:ea typeface="Calibri" panose="020F0502020204030204" pitchFamily="34" charset="0"/>
              </a:rPr>
              <a:t>label break</a:t>
            </a:r>
          </a:p>
          <a:p>
            <a:pPr marL="0" indent="0" algn="just">
              <a:buNone/>
            </a:pPr>
            <a:r>
              <a:rPr lang="en-US" sz="2000" dirty="0">
                <a:latin typeface="Calibri" panose="020F0502020204030204" pitchFamily="34" charset="0"/>
                <a:ea typeface="Calibri" panose="020F0502020204030204" pitchFamily="34" charset="0"/>
              </a:rPr>
              <a:t>In Java, you can use a labeled break statement to terminate a specific outer loop from within an inner loop. This allows you to break out of nested loops based on a certain condition. </a:t>
            </a:r>
          </a:p>
          <a:p>
            <a:pPr marL="0" indent="0" algn="just">
              <a:buNone/>
            </a:pPr>
            <a:endParaRPr lang="en-US" sz="1000" dirty="0">
              <a:latin typeface="Calibri" panose="020F0502020204030204" pitchFamily="34" charset="0"/>
              <a:ea typeface="Calibri" panose="020F0502020204030204" pitchFamily="34" charset="0"/>
            </a:endParaRPr>
          </a:p>
          <a:p>
            <a:pPr marL="0" indent="0" algn="just">
              <a:buNone/>
            </a:pPr>
            <a:r>
              <a:rPr lang="en-US" sz="2000" dirty="0">
                <a:latin typeface="Calibri" panose="020F0502020204030204" pitchFamily="34" charset="0"/>
                <a:ea typeface="Calibri" panose="020F0502020204030204" pitchFamily="34" charset="0"/>
              </a:rPr>
              <a:t>The labeled break statement is especially useful when you have multiple nested loops, and you want to break out of a specific enclosing loop instead of just the innermost loop.</a:t>
            </a:r>
          </a:p>
          <a:p>
            <a:pPr marL="0" indent="0" algn="just">
              <a:buNone/>
            </a:pPr>
            <a:endParaRPr lang="en-US" sz="800" dirty="0">
              <a:latin typeface="Calibri" panose="020F0502020204030204" pitchFamily="34" charset="0"/>
              <a:ea typeface="Calibri" panose="020F0502020204030204" pitchFamily="34" charset="0"/>
            </a:endParaRPr>
          </a:p>
          <a:p>
            <a:pPr marL="0" indent="0" algn="just">
              <a:buNone/>
            </a:pPr>
            <a:r>
              <a:rPr lang="en-US" sz="2000" b="1" dirty="0">
                <a:latin typeface="Calibri" panose="020F0502020204030204" pitchFamily="34" charset="0"/>
                <a:ea typeface="Calibri" panose="020F0502020204030204" pitchFamily="34" charset="0"/>
              </a:rPr>
              <a:t>Syntax:</a:t>
            </a:r>
          </a:p>
          <a:p>
            <a:pPr marL="0" indent="0" algn="just">
              <a:buNone/>
            </a:pPr>
            <a:endParaRPr lang="en-US" sz="2000" b="1" dirty="0">
              <a:latin typeface="Calibri" panose="020F0502020204030204" pitchFamily="34" charset="0"/>
              <a:ea typeface="Calibri" panose="020F0502020204030204" pitchFamily="34" charset="0"/>
            </a:endParaRPr>
          </a:p>
        </p:txBody>
      </p:sp>
      <p:pic>
        <p:nvPicPr>
          <p:cNvPr id="4" name="Picture 4" descr="F:\HIREMEE\GIET University HD Logo.jpg">
            <a:extLst>
              <a:ext uri="{FF2B5EF4-FFF2-40B4-BE49-F238E27FC236}">
                <a16:creationId xmlns:a16="http://schemas.microsoft.com/office/drawing/2014/main" xmlns="" id="{3FDF0957-0DA4-A1E2-3163-58CE878BDC22}"/>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
        <p:nvSpPr>
          <p:cNvPr id="6" name="TextBox 5">
            <a:extLst>
              <a:ext uri="{FF2B5EF4-FFF2-40B4-BE49-F238E27FC236}">
                <a16:creationId xmlns:a16="http://schemas.microsoft.com/office/drawing/2014/main" xmlns="" id="{EF8B56C0-F9A1-FB50-BFF6-A0B420E7E2C2}"/>
              </a:ext>
            </a:extLst>
          </p:cNvPr>
          <p:cNvSpPr txBox="1"/>
          <p:nvPr/>
        </p:nvSpPr>
        <p:spPr>
          <a:xfrm>
            <a:off x="2464358" y="3123383"/>
            <a:ext cx="8689312" cy="3416320"/>
          </a:xfrm>
          <a:prstGeom prst="rect">
            <a:avLst/>
          </a:prstGeom>
          <a:noFill/>
          <a:ln>
            <a:solidFill>
              <a:schemeClr val="accent1"/>
            </a:solidFill>
          </a:ln>
        </p:spPr>
        <p:txBody>
          <a:bodyPr wrap="square">
            <a:spAutoFit/>
          </a:bodyPr>
          <a:lstStyle/>
          <a:p>
            <a:r>
              <a:rPr lang="en-US" dirty="0" err="1">
                <a:highlight>
                  <a:srgbClr val="FF00FF"/>
                </a:highlight>
              </a:rPr>
              <a:t>label_name</a:t>
            </a:r>
            <a:r>
              <a:rPr lang="en-US" dirty="0">
                <a:highlight>
                  <a:srgbClr val="FF00FF"/>
                </a:highlight>
              </a:rPr>
              <a:t>: </a:t>
            </a:r>
            <a:r>
              <a:rPr lang="en-US" dirty="0"/>
              <a:t>// This is the label</a:t>
            </a:r>
          </a:p>
          <a:p>
            <a:r>
              <a:rPr lang="en-US" dirty="0"/>
              <a:t>for (int </a:t>
            </a:r>
            <a:r>
              <a:rPr lang="en-US" dirty="0" err="1"/>
              <a:t>i</a:t>
            </a:r>
            <a:r>
              <a:rPr lang="en-US" dirty="0"/>
              <a:t> = 0; </a:t>
            </a:r>
            <a:r>
              <a:rPr lang="en-US" dirty="0" err="1"/>
              <a:t>i</a:t>
            </a:r>
            <a:r>
              <a:rPr lang="en-US" dirty="0"/>
              <a:t> &lt; </a:t>
            </a:r>
            <a:r>
              <a:rPr lang="en-US" dirty="0" err="1"/>
              <a:t>outerLoopLimit</a:t>
            </a:r>
            <a:r>
              <a:rPr lang="en-US" dirty="0"/>
              <a:t>; </a:t>
            </a:r>
            <a:r>
              <a:rPr lang="en-US" dirty="0" err="1"/>
              <a:t>i</a:t>
            </a:r>
            <a:r>
              <a:rPr lang="en-US" dirty="0"/>
              <a:t>++) </a:t>
            </a:r>
          </a:p>
          <a:p>
            <a:r>
              <a:rPr lang="en-US" dirty="0"/>
              <a:t>{</a:t>
            </a:r>
          </a:p>
          <a:p>
            <a:r>
              <a:rPr lang="en-US" dirty="0"/>
              <a:t>    for (int j = 0; j &lt; </a:t>
            </a:r>
            <a:r>
              <a:rPr lang="en-US" dirty="0" err="1"/>
              <a:t>innerLoopLimit</a:t>
            </a:r>
            <a:r>
              <a:rPr lang="en-US" dirty="0"/>
              <a:t>; </a:t>
            </a:r>
            <a:r>
              <a:rPr lang="en-US" dirty="0" err="1"/>
              <a:t>j++</a:t>
            </a:r>
            <a:r>
              <a:rPr lang="en-US" dirty="0"/>
              <a:t>) </a:t>
            </a:r>
          </a:p>
          <a:p>
            <a:r>
              <a:rPr lang="en-US" dirty="0"/>
              <a:t>    {</a:t>
            </a:r>
          </a:p>
          <a:p>
            <a:r>
              <a:rPr lang="en-US" dirty="0"/>
              <a:t>        // Some condition that you want to check</a:t>
            </a:r>
          </a:p>
          <a:p>
            <a:r>
              <a:rPr lang="en-US" dirty="0"/>
              <a:t>        if (condition)</a:t>
            </a:r>
          </a:p>
          <a:p>
            <a:r>
              <a:rPr lang="en-US" dirty="0"/>
              <a:t>        {</a:t>
            </a:r>
          </a:p>
          <a:p>
            <a:r>
              <a:rPr lang="en-US" dirty="0"/>
              <a:t>            </a:t>
            </a:r>
            <a:r>
              <a:rPr lang="en-US" dirty="0">
                <a:highlight>
                  <a:srgbClr val="FFFF00"/>
                </a:highlight>
              </a:rPr>
              <a:t>break</a:t>
            </a:r>
            <a:r>
              <a:rPr lang="en-US" dirty="0"/>
              <a:t> </a:t>
            </a:r>
            <a:r>
              <a:rPr lang="en-US" dirty="0" err="1">
                <a:highlight>
                  <a:srgbClr val="FF00FF"/>
                </a:highlight>
              </a:rPr>
              <a:t>label_name</a:t>
            </a:r>
            <a:r>
              <a:rPr lang="en-US" dirty="0"/>
              <a:t>; // This will break out of the outer loop</a:t>
            </a:r>
          </a:p>
          <a:p>
            <a:r>
              <a:rPr lang="en-US" dirty="0"/>
              <a:t>        }</a:t>
            </a:r>
          </a:p>
          <a:p>
            <a:r>
              <a:rPr lang="en-US" dirty="0"/>
              <a:t>    }</a:t>
            </a:r>
          </a:p>
          <a:p>
            <a:r>
              <a:rPr lang="en-US" dirty="0"/>
              <a:t>}</a:t>
            </a:r>
            <a:endParaRPr lang="en-IN" dirty="0"/>
          </a:p>
        </p:txBody>
      </p:sp>
    </p:spTree>
    <p:extLst>
      <p:ext uri="{BB962C8B-B14F-4D97-AF65-F5344CB8AC3E}">
        <p14:creationId xmlns:p14="http://schemas.microsoft.com/office/powerpoint/2010/main" val="107790621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0C7E4F7-71FC-97BC-B0FE-5CBAACB924C3}"/>
              </a:ext>
            </a:extLst>
          </p:cNvPr>
          <p:cNvSpPr>
            <a:spLocks noGrp="1"/>
          </p:cNvSpPr>
          <p:nvPr>
            <p:ph type="title"/>
          </p:nvPr>
        </p:nvSpPr>
        <p:spPr>
          <a:xfrm>
            <a:off x="1024391" y="117314"/>
            <a:ext cx="10515600" cy="679904"/>
          </a:xfrm>
        </p:spPr>
        <p:txBody>
          <a:bodyPr>
            <a:normAutofit fontScale="90000"/>
          </a:bodyPr>
          <a:lstStyle/>
          <a:p>
            <a:pPr algn="ctr"/>
            <a:r>
              <a:rPr lang="en-IN" b="1" dirty="0">
                <a:solidFill>
                  <a:srgbClr val="610B38"/>
                </a:solidFill>
                <a:latin typeface="erdana"/>
              </a:rPr>
              <a:t>Jumping Statements: label break</a:t>
            </a:r>
          </a:p>
        </p:txBody>
      </p:sp>
      <p:sp>
        <p:nvSpPr>
          <p:cNvPr id="3" name="Content Placeholder 2">
            <a:extLst>
              <a:ext uri="{FF2B5EF4-FFF2-40B4-BE49-F238E27FC236}">
                <a16:creationId xmlns:a16="http://schemas.microsoft.com/office/drawing/2014/main" xmlns="" id="{830155A0-47C1-81ED-E5AC-27D7FF75A34A}"/>
              </a:ext>
            </a:extLst>
          </p:cNvPr>
          <p:cNvSpPr>
            <a:spLocks noGrp="1"/>
          </p:cNvSpPr>
          <p:nvPr>
            <p:ph idx="1"/>
          </p:nvPr>
        </p:nvSpPr>
        <p:spPr>
          <a:xfrm>
            <a:off x="741362" y="740326"/>
            <a:ext cx="11081657" cy="5709375"/>
          </a:xfrm>
        </p:spPr>
        <p:txBody>
          <a:bodyPr>
            <a:normAutofit/>
          </a:bodyPr>
          <a:lstStyle/>
          <a:p>
            <a:pPr marL="0" indent="0" algn="just">
              <a:buNone/>
            </a:pPr>
            <a:r>
              <a:rPr lang="en-US" sz="2000" b="1" dirty="0">
                <a:latin typeface="Calibri" panose="020F0502020204030204" pitchFamily="34" charset="0"/>
                <a:ea typeface="Calibri" panose="020F0502020204030204" pitchFamily="34" charset="0"/>
              </a:rPr>
              <a:t>Example :</a:t>
            </a:r>
          </a:p>
          <a:p>
            <a:pPr marL="0" indent="0" algn="just">
              <a:buNone/>
            </a:pPr>
            <a:endParaRPr lang="en-US" sz="2000" b="1" dirty="0">
              <a:latin typeface="Calibri" panose="020F0502020204030204" pitchFamily="34" charset="0"/>
              <a:ea typeface="Calibri" panose="020F0502020204030204" pitchFamily="34" charset="0"/>
            </a:endParaRPr>
          </a:p>
        </p:txBody>
      </p:sp>
      <p:pic>
        <p:nvPicPr>
          <p:cNvPr id="4" name="Picture 4" descr="F:\HIREMEE\GIET University HD Logo.jpg">
            <a:extLst>
              <a:ext uri="{FF2B5EF4-FFF2-40B4-BE49-F238E27FC236}">
                <a16:creationId xmlns:a16="http://schemas.microsoft.com/office/drawing/2014/main" xmlns="" id="{3FDF0957-0DA4-A1E2-3163-58CE878BDC22}"/>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
        <p:nvSpPr>
          <p:cNvPr id="7" name="TextBox 6">
            <a:extLst>
              <a:ext uri="{FF2B5EF4-FFF2-40B4-BE49-F238E27FC236}">
                <a16:creationId xmlns:a16="http://schemas.microsoft.com/office/drawing/2014/main" xmlns="" id="{1A1C8C36-8068-9722-4E77-B46FC7A6F55D}"/>
              </a:ext>
            </a:extLst>
          </p:cNvPr>
          <p:cNvSpPr txBox="1"/>
          <p:nvPr/>
        </p:nvSpPr>
        <p:spPr>
          <a:xfrm>
            <a:off x="741362" y="1094389"/>
            <a:ext cx="10372116" cy="5632311"/>
          </a:xfrm>
          <a:prstGeom prst="rect">
            <a:avLst/>
          </a:prstGeom>
          <a:noFill/>
        </p:spPr>
        <p:txBody>
          <a:bodyPr wrap="square">
            <a:spAutoFit/>
          </a:bodyPr>
          <a:lstStyle/>
          <a:p>
            <a:r>
              <a:rPr lang="en-IN" dirty="0"/>
              <a:t>public class </a:t>
            </a:r>
            <a:r>
              <a:rPr lang="en-IN" dirty="0" err="1"/>
              <a:t>LabeledBreakEx</a:t>
            </a:r>
            <a:endParaRPr lang="en-IN" dirty="0"/>
          </a:p>
          <a:p>
            <a:r>
              <a:rPr lang="en-IN" dirty="0"/>
              <a:t>{</a:t>
            </a:r>
          </a:p>
          <a:p>
            <a:r>
              <a:rPr lang="en-IN" dirty="0"/>
              <a:t>    	public static void main(String[] </a:t>
            </a:r>
            <a:r>
              <a:rPr lang="en-IN" dirty="0" err="1"/>
              <a:t>args</a:t>
            </a:r>
            <a:r>
              <a:rPr lang="en-IN" dirty="0"/>
              <a:t>) </a:t>
            </a:r>
          </a:p>
          <a:p>
            <a:r>
              <a:rPr lang="en-IN" dirty="0"/>
              <a:t>    	{</a:t>
            </a:r>
          </a:p>
          <a:p>
            <a:r>
              <a:rPr lang="en-IN" dirty="0"/>
              <a:t>        		</a:t>
            </a:r>
            <a:r>
              <a:rPr lang="en-IN" dirty="0" err="1">
                <a:highlight>
                  <a:srgbClr val="FFFF00"/>
                </a:highlight>
              </a:rPr>
              <a:t>outerLoop</a:t>
            </a:r>
            <a:r>
              <a:rPr lang="en-IN" dirty="0">
                <a:highlight>
                  <a:srgbClr val="FFFF00"/>
                </a:highlight>
              </a:rPr>
              <a:t>:</a:t>
            </a:r>
            <a:r>
              <a:rPr lang="en-IN" dirty="0"/>
              <a:t> // Label for the outer loop</a:t>
            </a:r>
          </a:p>
          <a:p>
            <a:r>
              <a:rPr lang="en-IN" dirty="0"/>
              <a:t>        		for (int </a:t>
            </a:r>
            <a:r>
              <a:rPr lang="en-IN" dirty="0" err="1"/>
              <a:t>i</a:t>
            </a:r>
            <a:r>
              <a:rPr lang="en-IN" dirty="0"/>
              <a:t> = 1; </a:t>
            </a:r>
            <a:r>
              <a:rPr lang="en-IN" dirty="0" err="1"/>
              <a:t>i</a:t>
            </a:r>
            <a:r>
              <a:rPr lang="en-IN" dirty="0"/>
              <a:t> &lt;= 3; </a:t>
            </a:r>
            <a:r>
              <a:rPr lang="en-IN" dirty="0" err="1"/>
              <a:t>i</a:t>
            </a:r>
            <a:r>
              <a:rPr lang="en-IN" dirty="0"/>
              <a:t>++) </a:t>
            </a:r>
          </a:p>
          <a:p>
            <a:r>
              <a:rPr lang="en-IN" dirty="0"/>
              <a:t>        		{</a:t>
            </a:r>
          </a:p>
          <a:p>
            <a:r>
              <a:rPr lang="en-IN" dirty="0"/>
              <a:t>            			</a:t>
            </a:r>
            <a:r>
              <a:rPr lang="en-IN" dirty="0" err="1"/>
              <a:t>System.out.println</a:t>
            </a:r>
            <a:r>
              <a:rPr lang="en-IN" dirty="0"/>
              <a:t>("Outer Loop Iteration: " + </a:t>
            </a:r>
            <a:r>
              <a:rPr lang="en-IN" dirty="0" err="1"/>
              <a:t>i</a:t>
            </a:r>
            <a:r>
              <a:rPr lang="en-IN" dirty="0"/>
              <a:t>);</a:t>
            </a:r>
          </a:p>
          <a:p>
            <a:r>
              <a:rPr lang="en-IN" dirty="0"/>
              <a:t>            			for (int j = 1; j &lt;= 3; </a:t>
            </a:r>
            <a:r>
              <a:rPr lang="en-IN" dirty="0" err="1"/>
              <a:t>j++</a:t>
            </a:r>
            <a:r>
              <a:rPr lang="en-IN" dirty="0"/>
              <a:t>) </a:t>
            </a:r>
          </a:p>
          <a:p>
            <a:r>
              <a:rPr lang="en-IN" dirty="0"/>
              <a:t>            			{</a:t>
            </a:r>
          </a:p>
          <a:p>
            <a:r>
              <a:rPr lang="en-IN" dirty="0"/>
              <a:t>                				</a:t>
            </a:r>
            <a:r>
              <a:rPr lang="en-IN" dirty="0" err="1"/>
              <a:t>System.out.println</a:t>
            </a:r>
            <a:r>
              <a:rPr lang="en-IN" dirty="0"/>
              <a:t>("Inner Loop Iteration: " + j);</a:t>
            </a:r>
          </a:p>
          <a:p>
            <a:r>
              <a:rPr lang="en-IN" dirty="0"/>
              <a:t>                				if (</a:t>
            </a:r>
            <a:r>
              <a:rPr lang="en-IN" dirty="0" err="1"/>
              <a:t>i</a:t>
            </a:r>
            <a:r>
              <a:rPr lang="en-IN" dirty="0"/>
              <a:t> == 2 &amp;&amp; j == 2) </a:t>
            </a:r>
          </a:p>
          <a:p>
            <a:r>
              <a:rPr lang="en-IN" dirty="0"/>
              <a:t>                				{</a:t>
            </a:r>
          </a:p>
          <a:p>
            <a:r>
              <a:rPr lang="en-IN" dirty="0"/>
              <a:t>					// This will break out of the outer loop when </a:t>
            </a:r>
            <a:r>
              <a:rPr lang="en-IN" dirty="0" err="1"/>
              <a:t>i</a:t>
            </a:r>
            <a:r>
              <a:rPr lang="en-IN" dirty="0"/>
              <a:t>=2 and j=2</a:t>
            </a:r>
          </a:p>
          <a:p>
            <a:r>
              <a:rPr lang="en-IN" dirty="0"/>
              <a:t>                    				</a:t>
            </a:r>
            <a:r>
              <a:rPr lang="en-IN" dirty="0">
                <a:highlight>
                  <a:srgbClr val="FFFF00"/>
                </a:highlight>
              </a:rPr>
              <a:t>break </a:t>
            </a:r>
            <a:r>
              <a:rPr lang="en-IN" dirty="0" err="1">
                <a:highlight>
                  <a:srgbClr val="FFFF00"/>
                </a:highlight>
              </a:rPr>
              <a:t>outerLoop</a:t>
            </a:r>
            <a:r>
              <a:rPr lang="en-IN" dirty="0"/>
              <a:t>;</a:t>
            </a:r>
          </a:p>
          <a:p>
            <a:r>
              <a:rPr lang="en-IN" dirty="0"/>
              <a:t>            				}</a:t>
            </a:r>
          </a:p>
          <a:p>
            <a:r>
              <a:rPr lang="en-IN" dirty="0"/>
              <a:t>        			}</a:t>
            </a:r>
          </a:p>
          <a:p>
            <a:r>
              <a:rPr lang="en-IN" dirty="0"/>
              <a:t>    		}</a:t>
            </a:r>
          </a:p>
          <a:p>
            <a:r>
              <a:rPr lang="en-IN" dirty="0"/>
              <a:t>	}</a:t>
            </a:r>
          </a:p>
          <a:p>
            <a:r>
              <a:rPr lang="en-IN" dirty="0"/>
              <a:t>}</a:t>
            </a:r>
          </a:p>
        </p:txBody>
      </p:sp>
      <p:sp>
        <p:nvSpPr>
          <p:cNvPr id="9" name="TextBox 8">
            <a:extLst>
              <a:ext uri="{FF2B5EF4-FFF2-40B4-BE49-F238E27FC236}">
                <a16:creationId xmlns:a16="http://schemas.microsoft.com/office/drawing/2014/main" xmlns="" id="{2030E476-43DA-6E9F-942B-E41B33F8BE00}"/>
              </a:ext>
            </a:extLst>
          </p:cNvPr>
          <p:cNvSpPr txBox="1"/>
          <p:nvPr/>
        </p:nvSpPr>
        <p:spPr>
          <a:xfrm>
            <a:off x="8867327" y="1094389"/>
            <a:ext cx="2955692" cy="2585323"/>
          </a:xfrm>
          <a:prstGeom prst="rect">
            <a:avLst/>
          </a:prstGeom>
          <a:noFill/>
          <a:ln>
            <a:solidFill>
              <a:schemeClr val="accent1"/>
            </a:solidFill>
          </a:ln>
        </p:spPr>
        <p:txBody>
          <a:bodyPr wrap="square">
            <a:spAutoFit/>
          </a:bodyPr>
          <a:lstStyle/>
          <a:p>
            <a:r>
              <a:rPr lang="en-IN" b="1" dirty="0"/>
              <a:t>Output: </a:t>
            </a:r>
          </a:p>
          <a:p>
            <a:endParaRPr lang="en-IN" dirty="0"/>
          </a:p>
          <a:p>
            <a:r>
              <a:rPr lang="en-IN" dirty="0"/>
              <a:t>Outer Loop Iteration: 1</a:t>
            </a:r>
          </a:p>
          <a:p>
            <a:r>
              <a:rPr lang="en-IN" dirty="0"/>
              <a:t>Inner Loop Iteration: 1</a:t>
            </a:r>
          </a:p>
          <a:p>
            <a:r>
              <a:rPr lang="en-IN" dirty="0"/>
              <a:t>Inner Loop Iteration: 2</a:t>
            </a:r>
          </a:p>
          <a:p>
            <a:r>
              <a:rPr lang="en-IN" dirty="0"/>
              <a:t>Inner Loop Iteration: 3</a:t>
            </a:r>
          </a:p>
          <a:p>
            <a:r>
              <a:rPr lang="en-IN" dirty="0"/>
              <a:t>Outer Loop Iteration: 2</a:t>
            </a:r>
          </a:p>
          <a:p>
            <a:r>
              <a:rPr lang="en-IN" dirty="0"/>
              <a:t>Inner Loop Iteration: 1</a:t>
            </a:r>
          </a:p>
          <a:p>
            <a:r>
              <a:rPr lang="en-IN" dirty="0"/>
              <a:t>Inner Loop Iteration: 2</a:t>
            </a:r>
          </a:p>
        </p:txBody>
      </p:sp>
    </p:spTree>
    <p:extLst>
      <p:ext uri="{BB962C8B-B14F-4D97-AF65-F5344CB8AC3E}">
        <p14:creationId xmlns:p14="http://schemas.microsoft.com/office/powerpoint/2010/main" val="170105850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0C7E4F7-71FC-97BC-B0FE-5CBAACB924C3}"/>
              </a:ext>
            </a:extLst>
          </p:cNvPr>
          <p:cNvSpPr>
            <a:spLocks noGrp="1"/>
          </p:cNvSpPr>
          <p:nvPr>
            <p:ph type="title"/>
          </p:nvPr>
        </p:nvSpPr>
        <p:spPr>
          <a:xfrm>
            <a:off x="1024391" y="117314"/>
            <a:ext cx="10515600" cy="679904"/>
          </a:xfrm>
        </p:spPr>
        <p:txBody>
          <a:bodyPr>
            <a:normAutofit fontScale="90000"/>
          </a:bodyPr>
          <a:lstStyle/>
          <a:p>
            <a:pPr algn="ctr"/>
            <a:r>
              <a:rPr lang="en-IN" b="1" dirty="0">
                <a:solidFill>
                  <a:srgbClr val="610B38"/>
                </a:solidFill>
                <a:latin typeface="erdana"/>
              </a:rPr>
              <a:t>Jumping Statements: label continue</a:t>
            </a:r>
          </a:p>
        </p:txBody>
      </p:sp>
      <p:sp>
        <p:nvSpPr>
          <p:cNvPr id="3" name="Content Placeholder 2">
            <a:extLst>
              <a:ext uri="{FF2B5EF4-FFF2-40B4-BE49-F238E27FC236}">
                <a16:creationId xmlns:a16="http://schemas.microsoft.com/office/drawing/2014/main" xmlns="" id="{830155A0-47C1-81ED-E5AC-27D7FF75A34A}"/>
              </a:ext>
            </a:extLst>
          </p:cNvPr>
          <p:cNvSpPr>
            <a:spLocks noGrp="1"/>
          </p:cNvSpPr>
          <p:nvPr>
            <p:ph idx="1"/>
          </p:nvPr>
        </p:nvSpPr>
        <p:spPr>
          <a:xfrm>
            <a:off x="741362" y="872295"/>
            <a:ext cx="11081657" cy="5709375"/>
          </a:xfrm>
        </p:spPr>
        <p:txBody>
          <a:bodyPr>
            <a:normAutofit/>
          </a:bodyPr>
          <a:lstStyle/>
          <a:p>
            <a:pPr marL="0" indent="0" algn="just">
              <a:buNone/>
            </a:pPr>
            <a:r>
              <a:rPr lang="en-US" sz="2000" b="1" dirty="0">
                <a:latin typeface="Calibri" panose="020F0502020204030204" pitchFamily="34" charset="0"/>
                <a:ea typeface="Calibri" panose="020F0502020204030204" pitchFamily="34" charset="0"/>
              </a:rPr>
              <a:t>label continue</a:t>
            </a:r>
          </a:p>
          <a:p>
            <a:pPr marL="0" indent="0" algn="just">
              <a:buNone/>
            </a:pPr>
            <a:r>
              <a:rPr lang="en-US" sz="2000" dirty="0">
                <a:latin typeface="Calibri" panose="020F0502020204030204" pitchFamily="34" charset="0"/>
                <a:ea typeface="Calibri" panose="020F0502020204030204" pitchFamily="34" charset="0"/>
              </a:rPr>
              <a:t>In Java, you can use a labeled continue statement to skip the current iteration of a specific outer loop from within an inner loop. </a:t>
            </a:r>
          </a:p>
          <a:p>
            <a:pPr marL="0" indent="0" algn="just">
              <a:buNone/>
            </a:pPr>
            <a:r>
              <a:rPr lang="en-US" sz="2000" dirty="0">
                <a:latin typeface="Calibri" panose="020F0502020204030204" pitchFamily="34" charset="0"/>
                <a:ea typeface="Calibri" panose="020F0502020204030204" pitchFamily="34" charset="0"/>
              </a:rPr>
              <a:t>The labeled continue statement allows you to continue with the next iteration of the specified outer loop instead of just the innermost loop.</a:t>
            </a:r>
          </a:p>
          <a:p>
            <a:pPr marL="0" indent="0" algn="just">
              <a:buNone/>
            </a:pPr>
            <a:r>
              <a:rPr lang="en-US" sz="2000" b="1" dirty="0">
                <a:latin typeface="Calibri" panose="020F0502020204030204" pitchFamily="34" charset="0"/>
                <a:ea typeface="Calibri" panose="020F0502020204030204" pitchFamily="34" charset="0"/>
              </a:rPr>
              <a:t>Syntax:</a:t>
            </a:r>
          </a:p>
          <a:p>
            <a:pPr marL="0" indent="0" algn="just">
              <a:buNone/>
            </a:pPr>
            <a:endParaRPr lang="en-US" sz="2000" b="1" dirty="0">
              <a:latin typeface="Calibri" panose="020F0502020204030204" pitchFamily="34" charset="0"/>
              <a:ea typeface="Calibri" panose="020F0502020204030204" pitchFamily="34" charset="0"/>
            </a:endParaRPr>
          </a:p>
        </p:txBody>
      </p:sp>
      <p:pic>
        <p:nvPicPr>
          <p:cNvPr id="4" name="Picture 4" descr="F:\HIREMEE\GIET University HD Logo.jpg">
            <a:extLst>
              <a:ext uri="{FF2B5EF4-FFF2-40B4-BE49-F238E27FC236}">
                <a16:creationId xmlns:a16="http://schemas.microsoft.com/office/drawing/2014/main" xmlns="" id="{3FDF0957-0DA4-A1E2-3163-58CE878BDC22}"/>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
        <p:nvSpPr>
          <p:cNvPr id="6" name="TextBox 5">
            <a:extLst>
              <a:ext uri="{FF2B5EF4-FFF2-40B4-BE49-F238E27FC236}">
                <a16:creationId xmlns:a16="http://schemas.microsoft.com/office/drawing/2014/main" xmlns="" id="{EF8B56C0-F9A1-FB50-BFF6-A0B420E7E2C2}"/>
              </a:ext>
            </a:extLst>
          </p:cNvPr>
          <p:cNvSpPr txBox="1"/>
          <p:nvPr/>
        </p:nvSpPr>
        <p:spPr>
          <a:xfrm>
            <a:off x="2464358" y="3123383"/>
            <a:ext cx="8689312" cy="3416320"/>
          </a:xfrm>
          <a:prstGeom prst="rect">
            <a:avLst/>
          </a:prstGeom>
          <a:noFill/>
          <a:ln>
            <a:solidFill>
              <a:schemeClr val="accent1"/>
            </a:solidFill>
          </a:ln>
        </p:spPr>
        <p:txBody>
          <a:bodyPr wrap="square">
            <a:spAutoFit/>
          </a:bodyPr>
          <a:lstStyle/>
          <a:p>
            <a:r>
              <a:rPr lang="en-US" dirty="0" err="1">
                <a:highlight>
                  <a:srgbClr val="FF00FF"/>
                </a:highlight>
              </a:rPr>
              <a:t>label_name</a:t>
            </a:r>
            <a:r>
              <a:rPr lang="en-US" dirty="0">
                <a:highlight>
                  <a:srgbClr val="FF00FF"/>
                </a:highlight>
              </a:rPr>
              <a:t>: </a:t>
            </a:r>
            <a:r>
              <a:rPr lang="en-US" dirty="0"/>
              <a:t>// This is the label</a:t>
            </a:r>
          </a:p>
          <a:p>
            <a:r>
              <a:rPr lang="en-US" dirty="0"/>
              <a:t>for (int </a:t>
            </a:r>
            <a:r>
              <a:rPr lang="en-US" dirty="0" err="1"/>
              <a:t>i</a:t>
            </a:r>
            <a:r>
              <a:rPr lang="en-US" dirty="0"/>
              <a:t> = 0; </a:t>
            </a:r>
            <a:r>
              <a:rPr lang="en-US" dirty="0" err="1"/>
              <a:t>i</a:t>
            </a:r>
            <a:r>
              <a:rPr lang="en-US" dirty="0"/>
              <a:t> &lt; </a:t>
            </a:r>
            <a:r>
              <a:rPr lang="en-US" dirty="0" err="1"/>
              <a:t>outerLoopLimit</a:t>
            </a:r>
            <a:r>
              <a:rPr lang="en-US" dirty="0"/>
              <a:t>; </a:t>
            </a:r>
            <a:r>
              <a:rPr lang="en-US" dirty="0" err="1"/>
              <a:t>i</a:t>
            </a:r>
            <a:r>
              <a:rPr lang="en-US" dirty="0"/>
              <a:t>++) </a:t>
            </a:r>
          </a:p>
          <a:p>
            <a:r>
              <a:rPr lang="en-US" dirty="0"/>
              <a:t>{</a:t>
            </a:r>
          </a:p>
          <a:p>
            <a:r>
              <a:rPr lang="en-US" dirty="0"/>
              <a:t>    for (int j = 0; j &lt; </a:t>
            </a:r>
            <a:r>
              <a:rPr lang="en-US" dirty="0" err="1"/>
              <a:t>innerLoopLimit</a:t>
            </a:r>
            <a:r>
              <a:rPr lang="en-US" dirty="0"/>
              <a:t>; </a:t>
            </a:r>
            <a:r>
              <a:rPr lang="en-US" dirty="0" err="1"/>
              <a:t>j++</a:t>
            </a:r>
            <a:r>
              <a:rPr lang="en-US" dirty="0"/>
              <a:t>) </a:t>
            </a:r>
          </a:p>
          <a:p>
            <a:r>
              <a:rPr lang="en-US" dirty="0"/>
              <a:t>    {</a:t>
            </a:r>
          </a:p>
          <a:p>
            <a:r>
              <a:rPr lang="en-US" dirty="0"/>
              <a:t>        // Some condition that you want to check</a:t>
            </a:r>
          </a:p>
          <a:p>
            <a:r>
              <a:rPr lang="en-US" dirty="0"/>
              <a:t>        if (condition)</a:t>
            </a:r>
          </a:p>
          <a:p>
            <a:r>
              <a:rPr lang="en-US" dirty="0"/>
              <a:t>        {</a:t>
            </a:r>
          </a:p>
          <a:p>
            <a:r>
              <a:rPr lang="en-US" dirty="0"/>
              <a:t>            </a:t>
            </a:r>
            <a:r>
              <a:rPr lang="en-US" dirty="0">
                <a:highlight>
                  <a:srgbClr val="FFFF00"/>
                </a:highlight>
              </a:rPr>
              <a:t>continue</a:t>
            </a:r>
            <a:r>
              <a:rPr lang="en-US" dirty="0"/>
              <a:t> </a:t>
            </a:r>
            <a:r>
              <a:rPr lang="en-US" dirty="0" err="1">
                <a:highlight>
                  <a:srgbClr val="FF00FF"/>
                </a:highlight>
              </a:rPr>
              <a:t>label_name</a:t>
            </a:r>
            <a:r>
              <a:rPr lang="en-US" dirty="0"/>
              <a:t>; // This will break out of the outer loop</a:t>
            </a:r>
          </a:p>
          <a:p>
            <a:r>
              <a:rPr lang="en-US" dirty="0"/>
              <a:t>        }</a:t>
            </a:r>
          </a:p>
          <a:p>
            <a:r>
              <a:rPr lang="en-US" dirty="0"/>
              <a:t>    }</a:t>
            </a:r>
          </a:p>
          <a:p>
            <a:r>
              <a:rPr lang="en-US" dirty="0"/>
              <a:t>}</a:t>
            </a:r>
            <a:endParaRPr lang="en-IN" dirty="0"/>
          </a:p>
        </p:txBody>
      </p:sp>
    </p:spTree>
    <p:extLst>
      <p:ext uri="{BB962C8B-B14F-4D97-AF65-F5344CB8AC3E}">
        <p14:creationId xmlns:p14="http://schemas.microsoft.com/office/powerpoint/2010/main" val="157682901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0C7E4F7-71FC-97BC-B0FE-5CBAACB924C3}"/>
              </a:ext>
            </a:extLst>
          </p:cNvPr>
          <p:cNvSpPr>
            <a:spLocks noGrp="1"/>
          </p:cNvSpPr>
          <p:nvPr>
            <p:ph type="title"/>
          </p:nvPr>
        </p:nvSpPr>
        <p:spPr>
          <a:xfrm>
            <a:off x="1024391" y="117314"/>
            <a:ext cx="10515600" cy="679904"/>
          </a:xfrm>
        </p:spPr>
        <p:txBody>
          <a:bodyPr>
            <a:normAutofit fontScale="90000"/>
          </a:bodyPr>
          <a:lstStyle/>
          <a:p>
            <a:pPr algn="ctr"/>
            <a:r>
              <a:rPr lang="en-IN" b="1" dirty="0">
                <a:solidFill>
                  <a:srgbClr val="610B38"/>
                </a:solidFill>
                <a:latin typeface="erdana"/>
              </a:rPr>
              <a:t>Jumping Statements: label continue</a:t>
            </a:r>
          </a:p>
        </p:txBody>
      </p:sp>
      <p:sp>
        <p:nvSpPr>
          <p:cNvPr id="3" name="Content Placeholder 2">
            <a:extLst>
              <a:ext uri="{FF2B5EF4-FFF2-40B4-BE49-F238E27FC236}">
                <a16:creationId xmlns:a16="http://schemas.microsoft.com/office/drawing/2014/main" xmlns="" id="{830155A0-47C1-81ED-E5AC-27D7FF75A34A}"/>
              </a:ext>
            </a:extLst>
          </p:cNvPr>
          <p:cNvSpPr>
            <a:spLocks noGrp="1"/>
          </p:cNvSpPr>
          <p:nvPr>
            <p:ph idx="1"/>
          </p:nvPr>
        </p:nvSpPr>
        <p:spPr>
          <a:xfrm>
            <a:off x="741362" y="740326"/>
            <a:ext cx="11081657" cy="5709375"/>
          </a:xfrm>
        </p:spPr>
        <p:txBody>
          <a:bodyPr>
            <a:normAutofit/>
          </a:bodyPr>
          <a:lstStyle/>
          <a:p>
            <a:pPr marL="0" indent="0" algn="just">
              <a:buNone/>
            </a:pPr>
            <a:r>
              <a:rPr lang="en-US" sz="2000" b="1" dirty="0">
                <a:latin typeface="Calibri" panose="020F0502020204030204" pitchFamily="34" charset="0"/>
                <a:ea typeface="Calibri" panose="020F0502020204030204" pitchFamily="34" charset="0"/>
              </a:rPr>
              <a:t>Example :</a:t>
            </a:r>
          </a:p>
          <a:p>
            <a:pPr marL="0" indent="0" algn="just">
              <a:buNone/>
            </a:pPr>
            <a:endParaRPr lang="en-US" sz="2000" b="1" dirty="0">
              <a:latin typeface="Calibri" panose="020F0502020204030204" pitchFamily="34" charset="0"/>
              <a:ea typeface="Calibri" panose="020F0502020204030204" pitchFamily="34" charset="0"/>
            </a:endParaRPr>
          </a:p>
        </p:txBody>
      </p:sp>
      <p:pic>
        <p:nvPicPr>
          <p:cNvPr id="4" name="Picture 4" descr="F:\HIREMEE\GIET University HD Logo.jpg">
            <a:extLst>
              <a:ext uri="{FF2B5EF4-FFF2-40B4-BE49-F238E27FC236}">
                <a16:creationId xmlns:a16="http://schemas.microsoft.com/office/drawing/2014/main" xmlns="" id="{3FDF0957-0DA4-A1E2-3163-58CE878BDC22}"/>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
        <p:nvSpPr>
          <p:cNvPr id="7" name="TextBox 6">
            <a:extLst>
              <a:ext uri="{FF2B5EF4-FFF2-40B4-BE49-F238E27FC236}">
                <a16:creationId xmlns:a16="http://schemas.microsoft.com/office/drawing/2014/main" xmlns="" id="{1A1C8C36-8068-9722-4E77-B46FC7A6F55D}"/>
              </a:ext>
            </a:extLst>
          </p:cNvPr>
          <p:cNvSpPr txBox="1"/>
          <p:nvPr/>
        </p:nvSpPr>
        <p:spPr>
          <a:xfrm>
            <a:off x="741362" y="1094389"/>
            <a:ext cx="10372116" cy="5632311"/>
          </a:xfrm>
          <a:prstGeom prst="rect">
            <a:avLst/>
          </a:prstGeom>
          <a:noFill/>
        </p:spPr>
        <p:txBody>
          <a:bodyPr wrap="square">
            <a:spAutoFit/>
          </a:bodyPr>
          <a:lstStyle/>
          <a:p>
            <a:r>
              <a:rPr lang="en-IN" dirty="0"/>
              <a:t>public class </a:t>
            </a:r>
            <a:r>
              <a:rPr lang="en-IN" dirty="0" err="1"/>
              <a:t>LabeledContinueExample</a:t>
            </a:r>
            <a:r>
              <a:rPr lang="en-IN" dirty="0"/>
              <a:t> </a:t>
            </a:r>
          </a:p>
          <a:p>
            <a:r>
              <a:rPr lang="en-IN" dirty="0"/>
              <a:t>{</a:t>
            </a:r>
          </a:p>
          <a:p>
            <a:r>
              <a:rPr lang="en-IN" dirty="0"/>
              <a:t>      public static void main(String[] </a:t>
            </a:r>
            <a:r>
              <a:rPr lang="en-IN" dirty="0" err="1"/>
              <a:t>args</a:t>
            </a:r>
            <a:r>
              <a:rPr lang="en-IN" dirty="0"/>
              <a:t>) </a:t>
            </a:r>
          </a:p>
          <a:p>
            <a:r>
              <a:rPr lang="en-IN" dirty="0"/>
              <a:t>      {</a:t>
            </a:r>
          </a:p>
          <a:p>
            <a:r>
              <a:rPr lang="en-IN" dirty="0"/>
              <a:t>             </a:t>
            </a:r>
            <a:r>
              <a:rPr lang="en-IN" dirty="0" err="1"/>
              <a:t>outerLoop</a:t>
            </a:r>
            <a:r>
              <a:rPr lang="en-IN" dirty="0"/>
              <a:t>: // Label for the outer loop</a:t>
            </a:r>
          </a:p>
          <a:p>
            <a:r>
              <a:rPr lang="en-IN" dirty="0"/>
              <a:t>             for (int </a:t>
            </a:r>
            <a:r>
              <a:rPr lang="en-IN" dirty="0" err="1"/>
              <a:t>i</a:t>
            </a:r>
            <a:r>
              <a:rPr lang="en-IN" dirty="0"/>
              <a:t> = 1; </a:t>
            </a:r>
            <a:r>
              <a:rPr lang="en-IN" dirty="0" err="1"/>
              <a:t>i</a:t>
            </a:r>
            <a:r>
              <a:rPr lang="en-IN" dirty="0"/>
              <a:t> &lt;= 3; </a:t>
            </a:r>
            <a:r>
              <a:rPr lang="en-IN" dirty="0" err="1"/>
              <a:t>i</a:t>
            </a:r>
            <a:r>
              <a:rPr lang="en-IN" dirty="0"/>
              <a:t>++) </a:t>
            </a:r>
          </a:p>
          <a:p>
            <a:r>
              <a:rPr lang="en-IN" dirty="0"/>
              <a:t>             {</a:t>
            </a:r>
          </a:p>
          <a:p>
            <a:r>
              <a:rPr lang="en-IN" dirty="0"/>
              <a:t>                        </a:t>
            </a:r>
            <a:r>
              <a:rPr lang="en-IN" dirty="0" err="1"/>
              <a:t>System.out.println</a:t>
            </a:r>
            <a:r>
              <a:rPr lang="en-IN" dirty="0"/>
              <a:t>("Outer Loop Iteration: " + </a:t>
            </a:r>
            <a:r>
              <a:rPr lang="en-IN" dirty="0" err="1"/>
              <a:t>i</a:t>
            </a:r>
            <a:r>
              <a:rPr lang="en-IN" dirty="0"/>
              <a:t>);</a:t>
            </a:r>
          </a:p>
          <a:p>
            <a:r>
              <a:rPr lang="en-IN" dirty="0"/>
              <a:t>                        for (int j = 1; j &lt;= 3; </a:t>
            </a:r>
            <a:r>
              <a:rPr lang="en-IN" dirty="0" err="1"/>
              <a:t>j++</a:t>
            </a:r>
            <a:r>
              <a:rPr lang="en-IN" dirty="0"/>
              <a:t>) </a:t>
            </a:r>
          </a:p>
          <a:p>
            <a:r>
              <a:rPr lang="en-IN" dirty="0"/>
              <a:t>                        {</a:t>
            </a:r>
          </a:p>
          <a:p>
            <a:r>
              <a:rPr lang="en-IN" dirty="0"/>
              <a:t>                                </a:t>
            </a:r>
            <a:r>
              <a:rPr lang="en-IN" dirty="0" err="1"/>
              <a:t>System.out.println</a:t>
            </a:r>
            <a:r>
              <a:rPr lang="en-IN" dirty="0"/>
              <a:t>("Inner Loop Iteration: " + j);</a:t>
            </a:r>
          </a:p>
          <a:p>
            <a:r>
              <a:rPr lang="en-IN" dirty="0"/>
              <a:t>                                if (</a:t>
            </a:r>
            <a:r>
              <a:rPr lang="en-IN" dirty="0" err="1"/>
              <a:t>i</a:t>
            </a:r>
            <a:r>
              <a:rPr lang="en-IN" dirty="0"/>
              <a:t> == 2 &amp;&amp; j == 2) </a:t>
            </a:r>
          </a:p>
          <a:p>
            <a:r>
              <a:rPr lang="en-IN" dirty="0"/>
              <a:t>                                {</a:t>
            </a:r>
          </a:p>
          <a:p>
            <a:r>
              <a:rPr lang="en-IN" dirty="0"/>
              <a:t>		     // This will continue with the next iteration of the outer loop when </a:t>
            </a:r>
            <a:r>
              <a:rPr lang="en-IN" dirty="0" err="1"/>
              <a:t>i</a:t>
            </a:r>
            <a:r>
              <a:rPr lang="en-IN" dirty="0"/>
              <a:t>=2 and j=2</a:t>
            </a:r>
          </a:p>
          <a:p>
            <a:r>
              <a:rPr lang="en-IN" dirty="0"/>
              <a:t>                                        continue </a:t>
            </a:r>
            <a:r>
              <a:rPr lang="en-IN" dirty="0" err="1"/>
              <a:t>outerLoop</a:t>
            </a:r>
            <a:r>
              <a:rPr lang="en-IN" dirty="0"/>
              <a:t>;</a:t>
            </a:r>
          </a:p>
          <a:p>
            <a:r>
              <a:rPr lang="en-IN" dirty="0"/>
              <a:t>            	              }</a:t>
            </a:r>
          </a:p>
          <a:p>
            <a:r>
              <a:rPr lang="en-IN" dirty="0"/>
              <a:t>        	      }</a:t>
            </a:r>
          </a:p>
          <a:p>
            <a:r>
              <a:rPr lang="en-IN" dirty="0"/>
              <a:t>              }</a:t>
            </a:r>
          </a:p>
          <a:p>
            <a:r>
              <a:rPr lang="en-IN" dirty="0"/>
              <a:t>       }</a:t>
            </a:r>
          </a:p>
          <a:p>
            <a:r>
              <a:rPr lang="en-IN" dirty="0"/>
              <a:t>}</a:t>
            </a:r>
          </a:p>
        </p:txBody>
      </p:sp>
      <p:sp>
        <p:nvSpPr>
          <p:cNvPr id="9" name="TextBox 8">
            <a:extLst>
              <a:ext uri="{FF2B5EF4-FFF2-40B4-BE49-F238E27FC236}">
                <a16:creationId xmlns:a16="http://schemas.microsoft.com/office/drawing/2014/main" xmlns="" id="{2030E476-43DA-6E9F-942B-E41B33F8BE00}"/>
              </a:ext>
            </a:extLst>
          </p:cNvPr>
          <p:cNvSpPr txBox="1"/>
          <p:nvPr/>
        </p:nvSpPr>
        <p:spPr>
          <a:xfrm>
            <a:off x="8762459" y="797218"/>
            <a:ext cx="3343588" cy="3693319"/>
          </a:xfrm>
          <a:prstGeom prst="rect">
            <a:avLst/>
          </a:prstGeom>
          <a:noFill/>
          <a:ln>
            <a:solidFill>
              <a:schemeClr val="accent1"/>
            </a:solidFill>
          </a:ln>
        </p:spPr>
        <p:txBody>
          <a:bodyPr wrap="square">
            <a:spAutoFit/>
          </a:bodyPr>
          <a:lstStyle/>
          <a:p>
            <a:r>
              <a:rPr lang="en-IN" b="1" dirty="0"/>
              <a:t>Output: </a:t>
            </a:r>
          </a:p>
          <a:p>
            <a:endParaRPr lang="en-IN" dirty="0"/>
          </a:p>
          <a:p>
            <a:r>
              <a:rPr lang="en-IN" dirty="0"/>
              <a:t>Outer Loop Iteration: 1</a:t>
            </a:r>
          </a:p>
          <a:p>
            <a:r>
              <a:rPr lang="en-IN" dirty="0"/>
              <a:t>Inner Loop Iteration: 1</a:t>
            </a:r>
          </a:p>
          <a:p>
            <a:r>
              <a:rPr lang="en-IN" dirty="0"/>
              <a:t>Inner Loop Iteration: 2</a:t>
            </a:r>
          </a:p>
          <a:p>
            <a:r>
              <a:rPr lang="en-IN" dirty="0"/>
              <a:t>Inner Loop Iteration: 3</a:t>
            </a:r>
          </a:p>
          <a:p>
            <a:r>
              <a:rPr lang="en-IN" dirty="0"/>
              <a:t>Outer Loop Iteration: 2</a:t>
            </a:r>
          </a:p>
          <a:p>
            <a:r>
              <a:rPr lang="en-IN" dirty="0"/>
              <a:t>Inner Loop Iteration: 1</a:t>
            </a:r>
          </a:p>
          <a:p>
            <a:r>
              <a:rPr lang="en-IN" dirty="0"/>
              <a:t>Inner Loop Iteration: 2</a:t>
            </a:r>
          </a:p>
          <a:p>
            <a:r>
              <a:rPr lang="en-IN" dirty="0"/>
              <a:t>Outer Loop Iteration: 3</a:t>
            </a:r>
          </a:p>
          <a:p>
            <a:r>
              <a:rPr lang="en-IN" dirty="0"/>
              <a:t>Inner Loop Iteration: 1</a:t>
            </a:r>
          </a:p>
          <a:p>
            <a:r>
              <a:rPr lang="en-IN" dirty="0"/>
              <a:t>Inner Loop Iteration: 2</a:t>
            </a:r>
          </a:p>
          <a:p>
            <a:r>
              <a:rPr lang="en-IN" dirty="0"/>
              <a:t>Inner Loop Iteration: 3</a:t>
            </a:r>
          </a:p>
        </p:txBody>
      </p:sp>
    </p:spTree>
    <p:extLst>
      <p:ext uri="{BB962C8B-B14F-4D97-AF65-F5344CB8AC3E}">
        <p14:creationId xmlns:p14="http://schemas.microsoft.com/office/powerpoint/2010/main" val="47901028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E4AEE54-B4F0-A301-D82C-C9EEC9EF9699}"/>
              </a:ext>
            </a:extLst>
          </p:cNvPr>
          <p:cNvSpPr>
            <a:spLocks noGrp="1"/>
          </p:cNvSpPr>
          <p:nvPr>
            <p:ph type="ctrTitle"/>
          </p:nvPr>
        </p:nvSpPr>
        <p:spPr>
          <a:xfrm>
            <a:off x="1075764" y="2513319"/>
            <a:ext cx="10040471" cy="1104220"/>
          </a:xfrm>
        </p:spPr>
        <p:txBody>
          <a:bodyPr>
            <a:normAutofit/>
          </a:bodyPr>
          <a:lstStyle/>
          <a:p>
            <a:r>
              <a:rPr lang="en-IN" sz="7200" b="1"/>
              <a:t>Thank You</a:t>
            </a:r>
            <a:endParaRPr lang="en-IN" sz="7200" b="1" dirty="0"/>
          </a:p>
        </p:txBody>
      </p:sp>
    </p:spTree>
    <p:extLst>
      <p:ext uri="{BB962C8B-B14F-4D97-AF65-F5344CB8AC3E}">
        <p14:creationId xmlns:p14="http://schemas.microsoft.com/office/powerpoint/2010/main" val="29283448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E4AEE54-B4F0-A301-D82C-C9EEC9EF9699}"/>
              </a:ext>
            </a:extLst>
          </p:cNvPr>
          <p:cNvSpPr>
            <a:spLocks noGrp="1"/>
          </p:cNvSpPr>
          <p:nvPr>
            <p:ph type="ctrTitle"/>
          </p:nvPr>
        </p:nvSpPr>
        <p:spPr>
          <a:xfrm>
            <a:off x="1255058" y="2521183"/>
            <a:ext cx="10040471" cy="1815633"/>
          </a:xfrm>
        </p:spPr>
        <p:txBody>
          <a:bodyPr>
            <a:normAutofit/>
          </a:bodyPr>
          <a:lstStyle/>
          <a:p>
            <a:r>
              <a:rPr lang="en-IN" sz="7200" b="1" dirty="0"/>
              <a:t>Variables</a:t>
            </a:r>
          </a:p>
        </p:txBody>
      </p:sp>
      <p:pic>
        <p:nvPicPr>
          <p:cNvPr id="3" name="Picture 4" descr="F:\HIREMEE\GIET University HD Logo.jpg">
            <a:extLst>
              <a:ext uri="{FF2B5EF4-FFF2-40B4-BE49-F238E27FC236}">
                <a16:creationId xmlns:a16="http://schemas.microsoft.com/office/drawing/2014/main" xmlns="" id="{0448207D-3EED-BA61-071E-48848086F2A4}"/>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Tree>
    <p:extLst>
      <p:ext uri="{BB962C8B-B14F-4D97-AF65-F5344CB8AC3E}">
        <p14:creationId xmlns:p14="http://schemas.microsoft.com/office/powerpoint/2010/main" val="36283412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0C7E4F7-71FC-97BC-B0FE-5CBAACB924C3}"/>
              </a:ext>
            </a:extLst>
          </p:cNvPr>
          <p:cNvSpPr>
            <a:spLocks noGrp="1"/>
          </p:cNvSpPr>
          <p:nvPr>
            <p:ph type="title"/>
          </p:nvPr>
        </p:nvSpPr>
        <p:spPr>
          <a:xfrm>
            <a:off x="1024391" y="117314"/>
            <a:ext cx="10515600" cy="679904"/>
          </a:xfrm>
        </p:spPr>
        <p:txBody>
          <a:bodyPr>
            <a:normAutofit fontScale="90000"/>
          </a:bodyPr>
          <a:lstStyle/>
          <a:p>
            <a:pPr algn="ctr"/>
            <a:r>
              <a:rPr lang="en-IN" b="1" dirty="0">
                <a:solidFill>
                  <a:srgbClr val="610B38"/>
                </a:solidFill>
                <a:latin typeface="erdana"/>
              </a:rPr>
              <a:t>Variables</a:t>
            </a:r>
          </a:p>
        </p:txBody>
      </p:sp>
      <p:sp>
        <p:nvSpPr>
          <p:cNvPr id="3" name="Content Placeholder 2">
            <a:extLst>
              <a:ext uri="{FF2B5EF4-FFF2-40B4-BE49-F238E27FC236}">
                <a16:creationId xmlns:a16="http://schemas.microsoft.com/office/drawing/2014/main" xmlns="" id="{830155A0-47C1-81ED-E5AC-27D7FF75A34A}"/>
              </a:ext>
            </a:extLst>
          </p:cNvPr>
          <p:cNvSpPr>
            <a:spLocks noGrp="1"/>
          </p:cNvSpPr>
          <p:nvPr>
            <p:ph idx="1"/>
          </p:nvPr>
        </p:nvSpPr>
        <p:spPr>
          <a:xfrm>
            <a:off x="660681" y="890226"/>
            <a:ext cx="11081657" cy="2005374"/>
          </a:xfrm>
        </p:spPr>
        <p:txBody>
          <a:bodyPr>
            <a:normAutofit/>
          </a:bodyPr>
          <a:lstStyle/>
          <a:p>
            <a:pPr algn="just"/>
            <a:r>
              <a:rPr lang="en-US" sz="2000" dirty="0"/>
              <a:t>A variable is a container which holds the value while the Java program is executed. A variable is assigned with a data type.</a:t>
            </a:r>
          </a:p>
          <a:p>
            <a:pPr algn="just"/>
            <a:r>
              <a:rPr lang="en-US" sz="2000" dirty="0"/>
              <a:t>There are three types of variables in java: local, instance and static</a:t>
            </a:r>
            <a:r>
              <a:rPr lang="en-US" sz="2200" dirty="0"/>
              <a:t>.</a:t>
            </a:r>
            <a:endParaRPr lang="en-IN" sz="2400" dirty="0"/>
          </a:p>
          <a:p>
            <a:pPr lvl="1" algn="just"/>
            <a:endParaRPr lang="en-US" sz="1800" dirty="0">
              <a:latin typeface="Calibri" panose="020F0502020204030204" pitchFamily="34" charset="0"/>
              <a:ea typeface="Calibri" panose="020F0502020204030204" pitchFamily="34" charset="0"/>
            </a:endParaRPr>
          </a:p>
          <a:p>
            <a:pPr lvl="1" algn="just"/>
            <a:endParaRPr lang="en-US" sz="1800" dirty="0">
              <a:effectLst/>
              <a:latin typeface="Calibri" panose="020F0502020204030204" pitchFamily="34" charset="0"/>
              <a:ea typeface="Calibri" panose="020F0502020204030204" pitchFamily="34" charset="0"/>
            </a:endParaRPr>
          </a:p>
          <a:p>
            <a:pPr algn="just"/>
            <a:endParaRPr lang="en-IN" dirty="0"/>
          </a:p>
        </p:txBody>
      </p:sp>
      <p:pic>
        <p:nvPicPr>
          <p:cNvPr id="4" name="Picture 4" descr="F:\HIREMEE\GIET University HD Logo.jpg">
            <a:extLst>
              <a:ext uri="{FF2B5EF4-FFF2-40B4-BE49-F238E27FC236}">
                <a16:creationId xmlns:a16="http://schemas.microsoft.com/office/drawing/2014/main" xmlns="" id="{3FDF0957-0DA4-A1E2-3163-58CE878BDC22}"/>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
        <p:nvSpPr>
          <p:cNvPr id="7" name="TextBox 6">
            <a:extLst>
              <a:ext uri="{FF2B5EF4-FFF2-40B4-BE49-F238E27FC236}">
                <a16:creationId xmlns:a16="http://schemas.microsoft.com/office/drawing/2014/main" xmlns="" id="{5BE8B301-29FA-FE6A-E237-07D9BCD6B57A}"/>
              </a:ext>
            </a:extLst>
          </p:cNvPr>
          <p:cNvSpPr txBox="1"/>
          <p:nvPr/>
        </p:nvSpPr>
        <p:spPr>
          <a:xfrm>
            <a:off x="741362" y="2236362"/>
            <a:ext cx="11081657" cy="4231928"/>
          </a:xfrm>
          <a:prstGeom prst="rect">
            <a:avLst/>
          </a:prstGeom>
          <a:noFill/>
        </p:spPr>
        <p:txBody>
          <a:bodyPr wrap="square">
            <a:spAutoFit/>
          </a:bodyPr>
          <a:lstStyle/>
          <a:p>
            <a:r>
              <a:rPr lang="en-US" sz="2000" b="1" dirty="0"/>
              <a:t>1)</a:t>
            </a:r>
            <a:r>
              <a:rPr lang="en-US" sz="2000" dirty="0"/>
              <a:t> </a:t>
            </a:r>
            <a:r>
              <a:rPr lang="en-US" sz="2000" b="1" dirty="0"/>
              <a:t>Local Variable</a:t>
            </a:r>
          </a:p>
          <a:p>
            <a:pPr algn="just"/>
            <a:r>
              <a:rPr lang="en-US" sz="2000" dirty="0"/>
              <a:t>A variable declared inside the body of the method is called local variable. You can use this variable only within that method. </a:t>
            </a:r>
            <a:r>
              <a:rPr lang="en-US" sz="2000" b="1" dirty="0"/>
              <a:t>Note:  </a:t>
            </a:r>
            <a:r>
              <a:rPr lang="en-US" sz="2000" dirty="0"/>
              <a:t>A local variable cannot be defined with "static" keyword.</a:t>
            </a:r>
          </a:p>
          <a:p>
            <a:endParaRPr lang="en-US" sz="2000" dirty="0"/>
          </a:p>
          <a:p>
            <a:r>
              <a:rPr lang="en-US" sz="2000" b="1" dirty="0"/>
              <a:t>2) Instance Variable</a:t>
            </a:r>
          </a:p>
          <a:p>
            <a:pPr algn="just"/>
            <a:r>
              <a:rPr lang="en-US" sz="2000" dirty="0"/>
              <a:t>A variable declared inside the class but outside the body of the method is called an instance variable. It is not declared as static.</a:t>
            </a:r>
          </a:p>
          <a:p>
            <a:endParaRPr lang="en-US" sz="700" dirty="0"/>
          </a:p>
          <a:p>
            <a:pPr algn="just"/>
            <a:r>
              <a:rPr lang="en-US" sz="2000" dirty="0"/>
              <a:t>It is called an instance variable because its value is instance-specific and is not shared among instances.</a:t>
            </a:r>
          </a:p>
          <a:p>
            <a:endParaRPr lang="en-US" sz="2000" dirty="0"/>
          </a:p>
          <a:p>
            <a:r>
              <a:rPr lang="en-US" sz="2000" b="1" dirty="0"/>
              <a:t>3) Static variable</a:t>
            </a:r>
          </a:p>
          <a:p>
            <a:pPr algn="just"/>
            <a:r>
              <a:rPr lang="en-US" sz="2000" dirty="0"/>
              <a:t>A variable that is declared as static is called a static variable. It cannot be local. You can create a single copy of the static variable and share it among all the instances of the class. Memory allocation for static variables happens only once when the class is loaded in the memory.</a:t>
            </a:r>
            <a:endParaRPr lang="en-IN" sz="2000" dirty="0"/>
          </a:p>
        </p:txBody>
      </p:sp>
    </p:spTree>
    <p:extLst>
      <p:ext uri="{BB962C8B-B14F-4D97-AF65-F5344CB8AC3E}">
        <p14:creationId xmlns:p14="http://schemas.microsoft.com/office/powerpoint/2010/main" val="27325343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0C7E4F7-71FC-97BC-B0FE-5CBAACB924C3}"/>
              </a:ext>
            </a:extLst>
          </p:cNvPr>
          <p:cNvSpPr>
            <a:spLocks noGrp="1"/>
          </p:cNvSpPr>
          <p:nvPr>
            <p:ph type="title"/>
          </p:nvPr>
        </p:nvSpPr>
        <p:spPr>
          <a:xfrm>
            <a:off x="1024391" y="117314"/>
            <a:ext cx="10515600" cy="679904"/>
          </a:xfrm>
        </p:spPr>
        <p:txBody>
          <a:bodyPr>
            <a:normAutofit fontScale="90000"/>
          </a:bodyPr>
          <a:lstStyle/>
          <a:p>
            <a:pPr algn="ctr"/>
            <a:r>
              <a:rPr lang="en-IN" b="1" dirty="0">
                <a:solidFill>
                  <a:srgbClr val="610B38"/>
                </a:solidFill>
                <a:latin typeface="erdana"/>
              </a:rPr>
              <a:t>Variables</a:t>
            </a:r>
          </a:p>
        </p:txBody>
      </p:sp>
      <p:pic>
        <p:nvPicPr>
          <p:cNvPr id="4" name="Picture 4" descr="F:\HIREMEE\GIET University HD Logo.jpg">
            <a:extLst>
              <a:ext uri="{FF2B5EF4-FFF2-40B4-BE49-F238E27FC236}">
                <a16:creationId xmlns:a16="http://schemas.microsoft.com/office/drawing/2014/main" xmlns="" id="{3FDF0957-0DA4-A1E2-3163-58CE878BDC22}"/>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
        <p:nvSpPr>
          <p:cNvPr id="9" name="TextBox 8">
            <a:extLst>
              <a:ext uri="{FF2B5EF4-FFF2-40B4-BE49-F238E27FC236}">
                <a16:creationId xmlns:a16="http://schemas.microsoft.com/office/drawing/2014/main" xmlns="" id="{ADD04AA1-2828-13B2-F9C0-773A3DBAC79B}"/>
              </a:ext>
            </a:extLst>
          </p:cNvPr>
          <p:cNvSpPr txBox="1"/>
          <p:nvPr/>
        </p:nvSpPr>
        <p:spPr>
          <a:xfrm>
            <a:off x="1712258" y="1165412"/>
            <a:ext cx="7915835" cy="5262979"/>
          </a:xfrm>
          <a:prstGeom prst="rect">
            <a:avLst/>
          </a:prstGeom>
          <a:solidFill>
            <a:schemeClr val="bg1"/>
          </a:solidFill>
          <a:ln>
            <a:solidFill>
              <a:schemeClr val="accent1"/>
            </a:solidFill>
          </a:ln>
        </p:spPr>
        <p:txBody>
          <a:bodyPr wrap="square">
            <a:spAutoFit/>
          </a:bodyPr>
          <a:lstStyle/>
          <a:p>
            <a:r>
              <a:rPr lang="en-IN" sz="2400" b="1" dirty="0"/>
              <a:t>Example :</a:t>
            </a:r>
          </a:p>
          <a:p>
            <a:endParaRPr lang="en-IN" sz="2400" dirty="0"/>
          </a:p>
          <a:p>
            <a:r>
              <a:rPr lang="en-IN" sz="2400" dirty="0"/>
              <a:t>public class A  </a:t>
            </a:r>
          </a:p>
          <a:p>
            <a:r>
              <a:rPr lang="en-IN" sz="2400" dirty="0"/>
              <a:t>{  </a:t>
            </a:r>
          </a:p>
          <a:p>
            <a:r>
              <a:rPr lang="en-IN" sz="2400" dirty="0"/>
              <a:t>    </a:t>
            </a:r>
            <a:r>
              <a:rPr lang="en-IN" sz="2400" dirty="0">
                <a:highlight>
                  <a:srgbClr val="FFFF00"/>
                </a:highlight>
              </a:rPr>
              <a:t>static int m=100;//static variable  </a:t>
            </a:r>
          </a:p>
          <a:p>
            <a:r>
              <a:rPr lang="en-IN" sz="2400" dirty="0"/>
              <a:t>    void method()  </a:t>
            </a:r>
          </a:p>
          <a:p>
            <a:r>
              <a:rPr lang="en-IN" sz="2400" dirty="0"/>
              <a:t>    {    </a:t>
            </a:r>
          </a:p>
          <a:p>
            <a:r>
              <a:rPr lang="en-IN" sz="2400" dirty="0"/>
              <a:t>        </a:t>
            </a:r>
            <a:r>
              <a:rPr lang="en-IN" sz="2400" dirty="0">
                <a:highlight>
                  <a:srgbClr val="00FF00"/>
                </a:highlight>
              </a:rPr>
              <a:t>int n=90;//local variable    </a:t>
            </a:r>
          </a:p>
          <a:p>
            <a:r>
              <a:rPr lang="en-IN" sz="2400" dirty="0"/>
              <a:t>    }  </a:t>
            </a:r>
          </a:p>
          <a:p>
            <a:r>
              <a:rPr lang="en-IN" sz="2400" dirty="0"/>
              <a:t>    public static void main(String </a:t>
            </a:r>
            <a:r>
              <a:rPr lang="en-IN" sz="2400" dirty="0" err="1"/>
              <a:t>args</a:t>
            </a:r>
            <a:r>
              <a:rPr lang="en-IN" sz="2400" dirty="0"/>
              <a:t>[])  </a:t>
            </a:r>
          </a:p>
          <a:p>
            <a:r>
              <a:rPr lang="en-IN" sz="2400" dirty="0"/>
              <a:t>    {  </a:t>
            </a:r>
          </a:p>
          <a:p>
            <a:r>
              <a:rPr lang="en-IN" sz="2400" dirty="0"/>
              <a:t>        </a:t>
            </a:r>
            <a:r>
              <a:rPr lang="en-IN" sz="2400" dirty="0">
                <a:highlight>
                  <a:srgbClr val="FF00FF"/>
                </a:highlight>
              </a:rPr>
              <a:t>int data=50;//instance variable    </a:t>
            </a:r>
          </a:p>
          <a:p>
            <a:r>
              <a:rPr lang="en-IN" sz="2400" dirty="0"/>
              <a:t>    }  </a:t>
            </a:r>
          </a:p>
          <a:p>
            <a:r>
              <a:rPr lang="en-IN" sz="2400" dirty="0"/>
              <a:t>}//end of class </a:t>
            </a:r>
            <a:endParaRPr lang="en-IN" dirty="0"/>
          </a:p>
        </p:txBody>
      </p:sp>
    </p:spTree>
    <p:extLst>
      <p:ext uri="{BB962C8B-B14F-4D97-AF65-F5344CB8AC3E}">
        <p14:creationId xmlns:p14="http://schemas.microsoft.com/office/powerpoint/2010/main" val="6539547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E4AEE54-B4F0-A301-D82C-C9EEC9EF9699}"/>
              </a:ext>
            </a:extLst>
          </p:cNvPr>
          <p:cNvSpPr>
            <a:spLocks noGrp="1"/>
          </p:cNvSpPr>
          <p:nvPr>
            <p:ph type="ctrTitle"/>
          </p:nvPr>
        </p:nvSpPr>
        <p:spPr>
          <a:xfrm>
            <a:off x="1138517" y="2090877"/>
            <a:ext cx="10040471" cy="1815633"/>
          </a:xfrm>
        </p:spPr>
        <p:txBody>
          <a:bodyPr>
            <a:normAutofit/>
          </a:bodyPr>
          <a:lstStyle/>
          <a:p>
            <a:r>
              <a:rPr lang="en-IN" sz="7200" b="1" dirty="0"/>
              <a:t>Keywords</a:t>
            </a:r>
          </a:p>
        </p:txBody>
      </p:sp>
      <p:pic>
        <p:nvPicPr>
          <p:cNvPr id="3" name="Picture 4" descr="F:\HIREMEE\GIET University HD Logo.jpg">
            <a:extLst>
              <a:ext uri="{FF2B5EF4-FFF2-40B4-BE49-F238E27FC236}">
                <a16:creationId xmlns:a16="http://schemas.microsoft.com/office/drawing/2014/main" xmlns="" id="{0448207D-3EED-BA61-071E-48848086F2A4}"/>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Tree>
    <p:extLst>
      <p:ext uri="{BB962C8B-B14F-4D97-AF65-F5344CB8AC3E}">
        <p14:creationId xmlns:p14="http://schemas.microsoft.com/office/powerpoint/2010/main" val="11946892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0C7E4F7-71FC-97BC-B0FE-5CBAACB924C3}"/>
              </a:ext>
            </a:extLst>
          </p:cNvPr>
          <p:cNvSpPr>
            <a:spLocks noGrp="1"/>
          </p:cNvSpPr>
          <p:nvPr>
            <p:ph type="title"/>
          </p:nvPr>
        </p:nvSpPr>
        <p:spPr>
          <a:xfrm>
            <a:off x="1024391" y="117314"/>
            <a:ext cx="10515600" cy="679904"/>
          </a:xfrm>
        </p:spPr>
        <p:txBody>
          <a:bodyPr>
            <a:normAutofit fontScale="90000"/>
          </a:bodyPr>
          <a:lstStyle/>
          <a:p>
            <a:pPr algn="ctr"/>
            <a:r>
              <a:rPr lang="en-IN" b="1" dirty="0">
                <a:solidFill>
                  <a:srgbClr val="610B38"/>
                </a:solidFill>
                <a:latin typeface="erdana"/>
              </a:rPr>
              <a:t>Keywords</a:t>
            </a:r>
          </a:p>
        </p:txBody>
      </p:sp>
      <p:sp>
        <p:nvSpPr>
          <p:cNvPr id="3" name="Content Placeholder 2">
            <a:extLst>
              <a:ext uri="{FF2B5EF4-FFF2-40B4-BE49-F238E27FC236}">
                <a16:creationId xmlns:a16="http://schemas.microsoft.com/office/drawing/2014/main" xmlns="" id="{830155A0-47C1-81ED-E5AC-27D7FF75A34A}"/>
              </a:ext>
            </a:extLst>
          </p:cNvPr>
          <p:cNvSpPr>
            <a:spLocks noGrp="1"/>
          </p:cNvSpPr>
          <p:nvPr>
            <p:ph idx="1"/>
          </p:nvPr>
        </p:nvSpPr>
        <p:spPr>
          <a:xfrm>
            <a:off x="741363" y="872296"/>
            <a:ext cx="11081657" cy="1754363"/>
          </a:xfrm>
        </p:spPr>
        <p:txBody>
          <a:bodyPr>
            <a:normAutofit/>
          </a:bodyPr>
          <a:lstStyle/>
          <a:p>
            <a:pPr algn="just"/>
            <a:r>
              <a:rPr lang="en-US" sz="2200" dirty="0"/>
              <a:t>Java keywords are also known as reserved words. </a:t>
            </a:r>
          </a:p>
          <a:p>
            <a:pPr algn="just"/>
            <a:r>
              <a:rPr lang="en-US" sz="2200" dirty="0"/>
              <a:t>Keywords are particular words that act as a key to a code. </a:t>
            </a:r>
          </a:p>
          <a:p>
            <a:pPr algn="just"/>
            <a:r>
              <a:rPr lang="en-US" sz="2200" dirty="0"/>
              <a:t>These are predefined words by Java so they cannot be used as a variable or object name or class name</a:t>
            </a:r>
            <a:r>
              <a:rPr lang="en-US" sz="2400" b="1" dirty="0"/>
              <a:t>.</a:t>
            </a:r>
            <a:endParaRPr lang="en-US" sz="1800" dirty="0">
              <a:effectLst/>
              <a:latin typeface="Calibri" panose="020F0502020204030204" pitchFamily="34" charset="0"/>
              <a:ea typeface="Calibri" panose="020F0502020204030204" pitchFamily="34" charset="0"/>
            </a:endParaRPr>
          </a:p>
          <a:p>
            <a:pPr algn="just"/>
            <a:endParaRPr lang="en-IN" dirty="0"/>
          </a:p>
        </p:txBody>
      </p:sp>
      <p:pic>
        <p:nvPicPr>
          <p:cNvPr id="4" name="Picture 4" descr="F:\HIREMEE\GIET University HD Logo.jpg">
            <a:extLst>
              <a:ext uri="{FF2B5EF4-FFF2-40B4-BE49-F238E27FC236}">
                <a16:creationId xmlns:a16="http://schemas.microsoft.com/office/drawing/2014/main" xmlns="" id="{3FDF0957-0DA4-A1E2-3163-58CE878BDC22}"/>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graphicFrame>
        <p:nvGraphicFramePr>
          <p:cNvPr id="7" name="Table 8">
            <a:extLst>
              <a:ext uri="{FF2B5EF4-FFF2-40B4-BE49-F238E27FC236}">
                <a16:creationId xmlns:a16="http://schemas.microsoft.com/office/drawing/2014/main" xmlns="" id="{72662FE6-7530-15FB-AA04-8845C4133304}"/>
              </a:ext>
            </a:extLst>
          </p:cNvPr>
          <p:cNvGraphicFramePr>
            <a:graphicFrameLocks noGrp="1"/>
          </p:cNvGraphicFramePr>
          <p:nvPr>
            <p:extLst>
              <p:ext uri="{D42A27DB-BD31-4B8C-83A1-F6EECF244321}">
                <p14:modId xmlns:p14="http://schemas.microsoft.com/office/powerpoint/2010/main" val="2675608634"/>
              </p:ext>
            </p:extLst>
          </p:nvPr>
        </p:nvGraphicFramePr>
        <p:xfrm>
          <a:off x="1924422" y="2561143"/>
          <a:ext cx="8411884" cy="4009990"/>
        </p:xfrm>
        <a:graphic>
          <a:graphicData uri="http://schemas.openxmlformats.org/drawingml/2006/table">
            <a:tbl>
              <a:tblPr firstRow="1" bandRow="1">
                <a:tableStyleId>{5C22544A-7EE6-4342-B048-85BDC9FD1C3A}</a:tableStyleId>
              </a:tblPr>
              <a:tblGrid>
                <a:gridCol w="2102971">
                  <a:extLst>
                    <a:ext uri="{9D8B030D-6E8A-4147-A177-3AD203B41FA5}">
                      <a16:colId xmlns:a16="http://schemas.microsoft.com/office/drawing/2014/main" xmlns="" val="187694401"/>
                    </a:ext>
                  </a:extLst>
                </a:gridCol>
                <a:gridCol w="2102971">
                  <a:extLst>
                    <a:ext uri="{9D8B030D-6E8A-4147-A177-3AD203B41FA5}">
                      <a16:colId xmlns:a16="http://schemas.microsoft.com/office/drawing/2014/main" xmlns="" val="2217849236"/>
                    </a:ext>
                  </a:extLst>
                </a:gridCol>
                <a:gridCol w="2102971">
                  <a:extLst>
                    <a:ext uri="{9D8B030D-6E8A-4147-A177-3AD203B41FA5}">
                      <a16:colId xmlns:a16="http://schemas.microsoft.com/office/drawing/2014/main" xmlns="" val="2832926463"/>
                    </a:ext>
                  </a:extLst>
                </a:gridCol>
                <a:gridCol w="2102971">
                  <a:extLst>
                    <a:ext uri="{9D8B030D-6E8A-4147-A177-3AD203B41FA5}">
                      <a16:colId xmlns:a16="http://schemas.microsoft.com/office/drawing/2014/main" xmlns="" val="755539680"/>
                    </a:ext>
                  </a:extLst>
                </a:gridCol>
              </a:tblGrid>
              <a:tr h="400999">
                <a:tc gridSpan="4">
                  <a:txBody>
                    <a:bodyPr/>
                    <a:lstStyle/>
                    <a:p>
                      <a:r>
                        <a:rPr lang="en-IN" dirty="0"/>
                        <a:t>Sample Keywords:</a:t>
                      </a:r>
                    </a:p>
                  </a:txBody>
                  <a:tcPr/>
                </a:tc>
                <a:tc hMerge="1">
                  <a:txBody>
                    <a:bodyPr/>
                    <a:lstStyle/>
                    <a:p>
                      <a:endParaRPr lang="en-IN" dirty="0"/>
                    </a:p>
                  </a:txBody>
                  <a:tcPr/>
                </a:tc>
                <a:tc hMerge="1">
                  <a:txBody>
                    <a:bodyPr/>
                    <a:lstStyle/>
                    <a:p>
                      <a:endParaRPr lang="en-IN" dirty="0"/>
                    </a:p>
                  </a:txBody>
                  <a:tcPr/>
                </a:tc>
                <a:tc hMerge="1">
                  <a:txBody>
                    <a:bodyPr/>
                    <a:lstStyle/>
                    <a:p>
                      <a:endParaRPr lang="en-IN" dirty="0"/>
                    </a:p>
                  </a:txBody>
                  <a:tcPr/>
                </a:tc>
                <a:extLst>
                  <a:ext uri="{0D108BD9-81ED-4DB2-BD59-A6C34878D82A}">
                    <a16:rowId xmlns:a16="http://schemas.microsoft.com/office/drawing/2014/main" xmlns="" val="1864239025"/>
                  </a:ext>
                </a:extLst>
              </a:tr>
              <a:tr h="400999">
                <a:tc>
                  <a:txBody>
                    <a:bodyPr/>
                    <a:lstStyle/>
                    <a:p>
                      <a:pPr algn="ctr"/>
                      <a:r>
                        <a:rPr lang="en-IN" dirty="0"/>
                        <a:t>abstract</a:t>
                      </a:r>
                    </a:p>
                  </a:txBody>
                  <a:tcPr/>
                </a:tc>
                <a:tc>
                  <a:txBody>
                    <a:bodyPr/>
                    <a:lstStyle/>
                    <a:p>
                      <a:pPr algn="ctr"/>
                      <a:r>
                        <a:rPr lang="en-IN" dirty="0"/>
                        <a:t>boolean</a:t>
                      </a:r>
                    </a:p>
                  </a:txBody>
                  <a:tcPr/>
                </a:tc>
                <a:tc>
                  <a:txBody>
                    <a:bodyPr/>
                    <a:lstStyle/>
                    <a:p>
                      <a:pPr algn="ctr"/>
                      <a:r>
                        <a:rPr lang="en-IN" dirty="0"/>
                        <a:t>break</a:t>
                      </a:r>
                    </a:p>
                  </a:txBody>
                  <a:tcPr/>
                </a:tc>
                <a:tc>
                  <a:txBody>
                    <a:bodyPr/>
                    <a:lstStyle/>
                    <a:p>
                      <a:pPr algn="ctr"/>
                      <a:r>
                        <a:rPr lang="en-IN" dirty="0"/>
                        <a:t>byte</a:t>
                      </a:r>
                    </a:p>
                  </a:txBody>
                  <a:tcPr/>
                </a:tc>
                <a:extLst>
                  <a:ext uri="{0D108BD9-81ED-4DB2-BD59-A6C34878D82A}">
                    <a16:rowId xmlns:a16="http://schemas.microsoft.com/office/drawing/2014/main" xmlns="" val="4190641750"/>
                  </a:ext>
                </a:extLst>
              </a:tr>
              <a:tr h="400999">
                <a:tc>
                  <a:txBody>
                    <a:bodyPr/>
                    <a:lstStyle/>
                    <a:p>
                      <a:pPr algn="ctr"/>
                      <a:r>
                        <a:rPr lang="en-IN" dirty="0"/>
                        <a:t>case</a:t>
                      </a:r>
                    </a:p>
                  </a:txBody>
                  <a:tcPr/>
                </a:tc>
                <a:tc>
                  <a:txBody>
                    <a:bodyPr/>
                    <a:lstStyle/>
                    <a:p>
                      <a:pPr algn="ctr"/>
                      <a:r>
                        <a:rPr lang="en-IN" dirty="0"/>
                        <a:t>catch</a:t>
                      </a:r>
                    </a:p>
                  </a:txBody>
                  <a:tcPr/>
                </a:tc>
                <a:tc>
                  <a:txBody>
                    <a:bodyPr/>
                    <a:lstStyle/>
                    <a:p>
                      <a:pPr algn="ctr"/>
                      <a:r>
                        <a:rPr lang="en-IN" dirty="0"/>
                        <a:t>char</a:t>
                      </a:r>
                    </a:p>
                  </a:txBody>
                  <a:tcPr/>
                </a:tc>
                <a:tc>
                  <a:txBody>
                    <a:bodyPr/>
                    <a:lstStyle/>
                    <a:p>
                      <a:pPr algn="ctr"/>
                      <a:r>
                        <a:rPr lang="en-IN" dirty="0"/>
                        <a:t>class</a:t>
                      </a:r>
                    </a:p>
                  </a:txBody>
                  <a:tcPr/>
                </a:tc>
                <a:extLst>
                  <a:ext uri="{0D108BD9-81ED-4DB2-BD59-A6C34878D82A}">
                    <a16:rowId xmlns:a16="http://schemas.microsoft.com/office/drawing/2014/main" xmlns="" val="1835236313"/>
                  </a:ext>
                </a:extLst>
              </a:tr>
              <a:tr h="400999">
                <a:tc>
                  <a:txBody>
                    <a:bodyPr/>
                    <a:lstStyle/>
                    <a:p>
                      <a:pPr algn="ctr"/>
                      <a:r>
                        <a:rPr lang="en-IN" dirty="0"/>
                        <a:t>continue</a:t>
                      </a:r>
                    </a:p>
                  </a:txBody>
                  <a:tcPr/>
                </a:tc>
                <a:tc>
                  <a:txBody>
                    <a:bodyPr/>
                    <a:lstStyle/>
                    <a:p>
                      <a:pPr algn="ctr"/>
                      <a:r>
                        <a:rPr lang="en-IN" dirty="0"/>
                        <a:t>default</a:t>
                      </a:r>
                    </a:p>
                  </a:txBody>
                  <a:tcPr/>
                </a:tc>
                <a:tc>
                  <a:txBody>
                    <a:bodyPr/>
                    <a:lstStyle/>
                    <a:p>
                      <a:pPr algn="ctr"/>
                      <a:r>
                        <a:rPr lang="en-IN" dirty="0"/>
                        <a:t>do</a:t>
                      </a:r>
                    </a:p>
                  </a:txBody>
                  <a:tcPr/>
                </a:tc>
                <a:tc>
                  <a:txBody>
                    <a:bodyPr/>
                    <a:lstStyle/>
                    <a:p>
                      <a:pPr algn="ctr"/>
                      <a:r>
                        <a:rPr lang="en-IN" dirty="0"/>
                        <a:t>double</a:t>
                      </a:r>
                    </a:p>
                  </a:txBody>
                  <a:tcPr/>
                </a:tc>
                <a:extLst>
                  <a:ext uri="{0D108BD9-81ED-4DB2-BD59-A6C34878D82A}">
                    <a16:rowId xmlns:a16="http://schemas.microsoft.com/office/drawing/2014/main" xmlns="" val="1842845116"/>
                  </a:ext>
                </a:extLst>
              </a:tr>
              <a:tr h="400999">
                <a:tc>
                  <a:txBody>
                    <a:bodyPr/>
                    <a:lstStyle/>
                    <a:p>
                      <a:pPr algn="ctr"/>
                      <a:r>
                        <a:rPr lang="en-IN" dirty="0"/>
                        <a:t>else</a:t>
                      </a:r>
                    </a:p>
                  </a:txBody>
                  <a:tcPr/>
                </a:tc>
                <a:tc>
                  <a:txBody>
                    <a:bodyPr/>
                    <a:lstStyle/>
                    <a:p>
                      <a:pPr algn="ctr"/>
                      <a:r>
                        <a:rPr lang="en-IN" dirty="0" err="1"/>
                        <a:t>enum</a:t>
                      </a:r>
                      <a:endParaRPr lang="en-IN" dirty="0"/>
                    </a:p>
                  </a:txBody>
                  <a:tcPr/>
                </a:tc>
                <a:tc>
                  <a:txBody>
                    <a:bodyPr/>
                    <a:lstStyle/>
                    <a:p>
                      <a:pPr algn="ctr"/>
                      <a:r>
                        <a:rPr lang="en-IN" dirty="0"/>
                        <a:t>extends</a:t>
                      </a:r>
                    </a:p>
                  </a:txBody>
                  <a:tcPr/>
                </a:tc>
                <a:tc>
                  <a:txBody>
                    <a:bodyPr/>
                    <a:lstStyle/>
                    <a:p>
                      <a:pPr algn="ctr"/>
                      <a:r>
                        <a:rPr lang="en-IN" dirty="0"/>
                        <a:t>final</a:t>
                      </a:r>
                    </a:p>
                  </a:txBody>
                  <a:tcPr/>
                </a:tc>
                <a:extLst>
                  <a:ext uri="{0D108BD9-81ED-4DB2-BD59-A6C34878D82A}">
                    <a16:rowId xmlns:a16="http://schemas.microsoft.com/office/drawing/2014/main" xmlns="" val="246819494"/>
                  </a:ext>
                </a:extLst>
              </a:tr>
              <a:tr h="400999">
                <a:tc>
                  <a:txBody>
                    <a:bodyPr/>
                    <a:lstStyle/>
                    <a:p>
                      <a:pPr algn="ctr"/>
                      <a:r>
                        <a:rPr lang="en-IN" dirty="0"/>
                        <a:t>finally</a:t>
                      </a:r>
                    </a:p>
                  </a:txBody>
                  <a:tcPr/>
                </a:tc>
                <a:tc>
                  <a:txBody>
                    <a:bodyPr/>
                    <a:lstStyle/>
                    <a:p>
                      <a:pPr algn="ctr"/>
                      <a:r>
                        <a:rPr lang="en-IN" dirty="0"/>
                        <a:t>float</a:t>
                      </a:r>
                    </a:p>
                  </a:txBody>
                  <a:tcPr/>
                </a:tc>
                <a:tc>
                  <a:txBody>
                    <a:bodyPr/>
                    <a:lstStyle/>
                    <a:p>
                      <a:pPr algn="ctr"/>
                      <a:r>
                        <a:rPr lang="en-IN" dirty="0"/>
                        <a:t>for</a:t>
                      </a:r>
                    </a:p>
                  </a:txBody>
                  <a:tcPr/>
                </a:tc>
                <a:tc>
                  <a:txBody>
                    <a:bodyPr/>
                    <a:lstStyle/>
                    <a:p>
                      <a:pPr algn="ctr"/>
                      <a:r>
                        <a:rPr lang="en-IN" dirty="0"/>
                        <a:t>if</a:t>
                      </a:r>
                    </a:p>
                  </a:txBody>
                  <a:tcPr/>
                </a:tc>
                <a:extLst>
                  <a:ext uri="{0D108BD9-81ED-4DB2-BD59-A6C34878D82A}">
                    <a16:rowId xmlns:a16="http://schemas.microsoft.com/office/drawing/2014/main" xmlns="" val="1363900563"/>
                  </a:ext>
                </a:extLst>
              </a:tr>
              <a:tr h="400999">
                <a:tc>
                  <a:txBody>
                    <a:bodyPr/>
                    <a:lstStyle/>
                    <a:p>
                      <a:pPr algn="ctr"/>
                      <a:r>
                        <a:rPr lang="en-IN" dirty="0"/>
                        <a:t>implements</a:t>
                      </a:r>
                    </a:p>
                  </a:txBody>
                  <a:tcPr/>
                </a:tc>
                <a:tc>
                  <a:txBody>
                    <a:bodyPr/>
                    <a:lstStyle/>
                    <a:p>
                      <a:pPr algn="ctr"/>
                      <a:r>
                        <a:rPr lang="en-IN" dirty="0"/>
                        <a:t>import</a:t>
                      </a:r>
                    </a:p>
                  </a:txBody>
                  <a:tcPr/>
                </a:tc>
                <a:tc>
                  <a:txBody>
                    <a:bodyPr/>
                    <a:lstStyle/>
                    <a:p>
                      <a:pPr algn="ctr"/>
                      <a:r>
                        <a:rPr lang="en-IN" dirty="0" err="1"/>
                        <a:t>instanceof</a:t>
                      </a:r>
                      <a:endParaRPr lang="en-IN" dirty="0"/>
                    </a:p>
                  </a:txBody>
                  <a:tcPr/>
                </a:tc>
                <a:tc>
                  <a:txBody>
                    <a:bodyPr/>
                    <a:lstStyle/>
                    <a:p>
                      <a:pPr algn="ctr"/>
                      <a:r>
                        <a:rPr lang="en-IN" dirty="0"/>
                        <a:t>interface</a:t>
                      </a:r>
                    </a:p>
                  </a:txBody>
                  <a:tcPr/>
                </a:tc>
                <a:extLst>
                  <a:ext uri="{0D108BD9-81ED-4DB2-BD59-A6C34878D82A}">
                    <a16:rowId xmlns:a16="http://schemas.microsoft.com/office/drawing/2014/main" xmlns="" val="3892448645"/>
                  </a:ext>
                </a:extLst>
              </a:tr>
              <a:tr h="400999">
                <a:tc>
                  <a:txBody>
                    <a:bodyPr/>
                    <a:lstStyle/>
                    <a:p>
                      <a:pPr algn="ctr"/>
                      <a:r>
                        <a:rPr lang="en-IN" dirty="0"/>
                        <a:t>long</a:t>
                      </a:r>
                    </a:p>
                  </a:txBody>
                  <a:tcPr/>
                </a:tc>
                <a:tc>
                  <a:txBody>
                    <a:bodyPr/>
                    <a:lstStyle/>
                    <a:p>
                      <a:pPr algn="ctr"/>
                      <a:r>
                        <a:rPr lang="en-IN" dirty="0"/>
                        <a:t>new</a:t>
                      </a:r>
                    </a:p>
                  </a:txBody>
                  <a:tcPr/>
                </a:tc>
                <a:tc>
                  <a:txBody>
                    <a:bodyPr/>
                    <a:lstStyle/>
                    <a:p>
                      <a:pPr algn="ctr"/>
                      <a:r>
                        <a:rPr lang="en-IN" dirty="0"/>
                        <a:t>package</a:t>
                      </a:r>
                    </a:p>
                  </a:txBody>
                  <a:tcPr/>
                </a:tc>
                <a:tc>
                  <a:txBody>
                    <a:bodyPr/>
                    <a:lstStyle/>
                    <a:p>
                      <a:pPr algn="ctr"/>
                      <a:r>
                        <a:rPr lang="en-IN" dirty="0"/>
                        <a:t>Protected</a:t>
                      </a:r>
                    </a:p>
                  </a:txBody>
                  <a:tcPr/>
                </a:tc>
                <a:extLst>
                  <a:ext uri="{0D108BD9-81ED-4DB2-BD59-A6C34878D82A}">
                    <a16:rowId xmlns:a16="http://schemas.microsoft.com/office/drawing/2014/main" xmlns="" val="2963381154"/>
                  </a:ext>
                </a:extLst>
              </a:tr>
              <a:tr h="400999">
                <a:tc>
                  <a:txBody>
                    <a:bodyPr/>
                    <a:lstStyle/>
                    <a:p>
                      <a:pPr algn="ctr"/>
                      <a:r>
                        <a:rPr lang="en-IN" dirty="0"/>
                        <a:t>static</a:t>
                      </a:r>
                    </a:p>
                  </a:txBody>
                  <a:tcPr/>
                </a:tc>
                <a:tc>
                  <a:txBody>
                    <a:bodyPr/>
                    <a:lstStyle/>
                    <a:p>
                      <a:pPr algn="ctr"/>
                      <a:r>
                        <a:rPr lang="en-IN" dirty="0"/>
                        <a:t>super</a:t>
                      </a:r>
                    </a:p>
                  </a:txBody>
                  <a:tcPr/>
                </a:tc>
                <a:tc>
                  <a:txBody>
                    <a:bodyPr/>
                    <a:lstStyle/>
                    <a:p>
                      <a:pPr algn="ctr"/>
                      <a:r>
                        <a:rPr lang="en-IN" dirty="0"/>
                        <a:t>switch</a:t>
                      </a:r>
                    </a:p>
                  </a:txBody>
                  <a:tcPr/>
                </a:tc>
                <a:tc>
                  <a:txBody>
                    <a:bodyPr/>
                    <a:lstStyle/>
                    <a:p>
                      <a:pPr algn="ctr"/>
                      <a:r>
                        <a:rPr lang="en-IN" dirty="0"/>
                        <a:t>throw</a:t>
                      </a:r>
                    </a:p>
                  </a:txBody>
                  <a:tcPr/>
                </a:tc>
                <a:extLst>
                  <a:ext uri="{0D108BD9-81ED-4DB2-BD59-A6C34878D82A}">
                    <a16:rowId xmlns:a16="http://schemas.microsoft.com/office/drawing/2014/main" xmlns="" val="3629658634"/>
                  </a:ext>
                </a:extLst>
              </a:tr>
              <a:tr h="400999">
                <a:tc>
                  <a:txBody>
                    <a:bodyPr/>
                    <a:lstStyle/>
                    <a:p>
                      <a:pPr algn="ctr"/>
                      <a:r>
                        <a:rPr lang="en-IN" dirty="0"/>
                        <a:t>try</a:t>
                      </a:r>
                    </a:p>
                  </a:txBody>
                  <a:tcPr/>
                </a:tc>
                <a:tc>
                  <a:txBody>
                    <a:bodyPr/>
                    <a:lstStyle/>
                    <a:p>
                      <a:pPr algn="ctr"/>
                      <a:r>
                        <a:rPr lang="en-IN" dirty="0"/>
                        <a:t>void</a:t>
                      </a:r>
                    </a:p>
                  </a:txBody>
                  <a:tcPr/>
                </a:tc>
                <a:tc>
                  <a:txBody>
                    <a:bodyPr/>
                    <a:lstStyle/>
                    <a:p>
                      <a:pPr algn="ctr"/>
                      <a:r>
                        <a:rPr lang="en-IN" dirty="0"/>
                        <a:t>volatile</a:t>
                      </a:r>
                    </a:p>
                  </a:txBody>
                  <a:tcPr/>
                </a:tc>
                <a:tc>
                  <a:txBody>
                    <a:bodyPr/>
                    <a:lstStyle/>
                    <a:p>
                      <a:pPr algn="ctr"/>
                      <a:r>
                        <a:rPr lang="en-IN" dirty="0"/>
                        <a:t>while</a:t>
                      </a:r>
                    </a:p>
                  </a:txBody>
                  <a:tcPr/>
                </a:tc>
                <a:extLst>
                  <a:ext uri="{0D108BD9-81ED-4DB2-BD59-A6C34878D82A}">
                    <a16:rowId xmlns:a16="http://schemas.microsoft.com/office/drawing/2014/main" xmlns="" val="4028151553"/>
                  </a:ext>
                </a:extLst>
              </a:tr>
            </a:tbl>
          </a:graphicData>
        </a:graphic>
      </p:graphicFrame>
    </p:spTree>
    <p:extLst>
      <p:ext uri="{BB962C8B-B14F-4D97-AF65-F5344CB8AC3E}">
        <p14:creationId xmlns:p14="http://schemas.microsoft.com/office/powerpoint/2010/main" val="45152987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1242</TotalTime>
  <Words>3088</Words>
  <Application>Microsoft Office PowerPoint</Application>
  <PresentationFormat>Custom</PresentationFormat>
  <Paragraphs>752</Paragraphs>
  <Slides>47</Slides>
  <Notes>0</Notes>
  <HiddenSlides>0</HiddenSlides>
  <MMClips>0</MMClips>
  <ScaleCrop>false</ScaleCrop>
  <HeadingPairs>
    <vt:vector size="4" baseType="variant">
      <vt:variant>
        <vt:lpstr>Theme</vt:lpstr>
      </vt:variant>
      <vt:variant>
        <vt:i4>1</vt:i4>
      </vt:variant>
      <vt:variant>
        <vt:lpstr>Slide Titles</vt:lpstr>
      </vt:variant>
      <vt:variant>
        <vt:i4>47</vt:i4>
      </vt:variant>
    </vt:vector>
  </HeadingPairs>
  <TitlesOfParts>
    <vt:vector size="48" baseType="lpstr">
      <vt:lpstr>Office Theme</vt:lpstr>
      <vt:lpstr>Topics to be Covered</vt:lpstr>
      <vt:lpstr>Data Types</vt:lpstr>
      <vt:lpstr>Data Types</vt:lpstr>
      <vt:lpstr>Data Types</vt:lpstr>
      <vt:lpstr>Variables</vt:lpstr>
      <vt:lpstr>Variables</vt:lpstr>
      <vt:lpstr>Variables</vt:lpstr>
      <vt:lpstr>Keywords</vt:lpstr>
      <vt:lpstr>Keywords</vt:lpstr>
      <vt:lpstr>Operators</vt:lpstr>
      <vt:lpstr>Operators</vt:lpstr>
      <vt:lpstr>Operators :  Difference between &gt;&gt; and &gt;&gt;&gt; in java</vt:lpstr>
      <vt:lpstr>Operators :  Difference between &gt;&gt; and &gt;&gt;&gt; in java</vt:lpstr>
      <vt:lpstr>Typecasting</vt:lpstr>
      <vt:lpstr>Typecasting</vt:lpstr>
      <vt:lpstr>Typecasting</vt:lpstr>
      <vt:lpstr>Control Statements</vt:lpstr>
      <vt:lpstr>Control Statements</vt:lpstr>
      <vt:lpstr>Decision Making Statements</vt:lpstr>
      <vt:lpstr>Control Statements</vt:lpstr>
      <vt:lpstr>Control Statements : Simple if</vt:lpstr>
      <vt:lpstr>Control Statements: if..else</vt:lpstr>
      <vt:lpstr>Control Statements :  if..else if .. else</vt:lpstr>
      <vt:lpstr>Control Statements :  nested if</vt:lpstr>
      <vt:lpstr>Control Statements : switch statement</vt:lpstr>
      <vt:lpstr>Control Statements : switch statement</vt:lpstr>
      <vt:lpstr>Control Statements : switch statement</vt:lpstr>
      <vt:lpstr>Control Statements : switch statement</vt:lpstr>
      <vt:lpstr>Loop Statements</vt:lpstr>
      <vt:lpstr>Control Statements</vt:lpstr>
      <vt:lpstr>Control Statements : while loop </vt:lpstr>
      <vt:lpstr>Control Statements : while loop </vt:lpstr>
      <vt:lpstr>Control Statements : do..while loop </vt:lpstr>
      <vt:lpstr>Control Statements: do..while loop </vt:lpstr>
      <vt:lpstr>Control Statements : for loop </vt:lpstr>
      <vt:lpstr>Control Statements : for loop </vt:lpstr>
      <vt:lpstr>Control Statements : nested for loop </vt:lpstr>
      <vt:lpstr>Control Statements : nested for loop </vt:lpstr>
      <vt:lpstr>Jumping Statements</vt:lpstr>
      <vt:lpstr>Jumping Statements : break</vt:lpstr>
      <vt:lpstr>Jumping Statements : continue</vt:lpstr>
      <vt:lpstr>Jumping Statements: return</vt:lpstr>
      <vt:lpstr>Jumping Statements: label break</vt:lpstr>
      <vt:lpstr>Jumping Statements: label break</vt:lpstr>
      <vt:lpstr>Jumping Statements: label continue</vt:lpstr>
      <vt:lpstr>Jumping Statements: label continue</vt:lpstr>
      <vt:lpstr>Thank You</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ARRAYS in JAVA</dc:title>
  <dc:creator>Anil Kumar</dc:creator>
  <cp:lastModifiedBy>rasmita panigrahi</cp:lastModifiedBy>
  <cp:revision>102</cp:revision>
  <dcterms:created xsi:type="dcterms:W3CDTF">2022-08-21T11:09:16Z</dcterms:created>
  <dcterms:modified xsi:type="dcterms:W3CDTF">2023-08-03T09:41:41Z</dcterms:modified>
</cp:coreProperties>
</file>